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2" r:id="rId3"/>
    <p:sldId id="257" r:id="rId4"/>
    <p:sldId id="288" r:id="rId5"/>
    <p:sldId id="289" r:id="rId6"/>
    <p:sldId id="293" r:id="rId7"/>
    <p:sldId id="294" r:id="rId8"/>
    <p:sldId id="290" r:id="rId9"/>
    <p:sldId id="261" r:id="rId10"/>
    <p:sldId id="295" r:id="rId11"/>
    <p:sldId id="296" r:id="rId12"/>
    <p:sldId id="297" r:id="rId13"/>
    <p:sldId id="258" r:id="rId14"/>
    <p:sldId id="263" r:id="rId15"/>
    <p:sldId id="273" r:id="rId16"/>
    <p:sldId id="278" r:id="rId17"/>
    <p:sldId id="279" r:id="rId18"/>
    <p:sldId id="280" r:id="rId19"/>
    <p:sldId id="298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870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58C-4FFB-B9FD-ACA916FE2B21}"/>
              </c:ext>
            </c:extLst>
          </c:dPt>
          <c:dPt>
            <c:idx val="1"/>
            <c:spPr>
              <a:solidFill>
                <a:srgbClr val="3333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8C-4FFB-B9FD-ACA916FE2B21}"/>
              </c:ext>
            </c:extLst>
          </c:dPt>
          <c:dPt>
            <c:idx val="2"/>
            <c:spPr>
              <a:solidFill>
                <a:srgbClr val="00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58C-4FFB-B9FD-ACA916FE2B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Лист1!$A$1:$A$3</c:f>
              <c:strCache>
                <c:ptCount val="3"/>
                <c:pt idx="0">
                  <c:v>школьники</c:v>
                </c:pt>
                <c:pt idx="1">
                  <c:v>молодёжь в возрасте от 16 до 30 лет</c:v>
                </c:pt>
                <c:pt idx="2">
                  <c:v>люди старше 30 лет</c:v>
                </c:pt>
              </c:strCache>
            </c:strRef>
          </c:cat>
          <c:val>
            <c:numRef>
              <c:f>Лист1!$B$1:$B$3</c:f>
              <c:numCache>
                <c:formatCode>0%</c:formatCode>
                <c:ptCount val="3"/>
                <c:pt idx="0">
                  <c:v>0.2</c:v>
                </c:pt>
                <c:pt idx="1">
                  <c:v>0.60000000000000064</c:v>
                </c:pt>
                <c:pt idx="2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58C-4FFB-B9FD-ACA916FE2B21}"/>
            </c:ext>
          </c:extLst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0090419947506568"/>
          <c:y val="0.18923884514435738"/>
          <c:w val="0.38242913385826854"/>
          <c:h val="0.76986193293885741"/>
        </c:manualLayout>
      </c:layout>
      <c:txPr>
        <a:bodyPr/>
        <a:lstStyle/>
        <a:p>
          <a:pPr>
            <a:defRPr sz="2400" b="1">
              <a:latin typeface="Liberation Serif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633" y="4293096"/>
            <a:ext cx="7854696" cy="196862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 для проведения родительского собрания</a:t>
            </a:r>
          </a:p>
          <a:p>
            <a:pPr algn="r"/>
            <a:endParaRPr lang="ru-RU" dirty="0" smtClean="0">
              <a:latin typeface="Liberation Serif" pitchFamily="18" charset="0"/>
              <a:cs typeface="Times New Roman" pitchFamily="18" charset="0"/>
            </a:endParaRPr>
          </a:p>
          <a:p>
            <a:pPr algn="r"/>
            <a:endParaRPr lang="ru-RU" dirty="0">
              <a:latin typeface="Liberation Serif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Региональный оператор </a:t>
            </a:r>
            <a:r>
              <a:rPr lang="ru-RU" dirty="0" err="1" smtClean="0">
                <a:latin typeface="Liberation Serif" pitchFamily="18" charset="0"/>
                <a:cs typeface="Times New Roman" pitchFamily="18" charset="0"/>
              </a:rPr>
              <a:t>спт</a:t>
            </a: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 ем</a:t>
            </a:r>
          </a:p>
          <a:p>
            <a:pPr algn="r"/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 по Свердловской области</a:t>
            </a:r>
          </a:p>
          <a:p>
            <a:pPr algn="r"/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 ГБУ СО ЦППМСП «Ладо»</a:t>
            </a:r>
            <a:endParaRPr lang="ru-RU" dirty="0">
              <a:latin typeface="Liberation Serif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latin typeface="Liberation Serif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851648" cy="21602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Liberation Serif" pitchFamily="18" charset="0"/>
              </a:rPr>
              <a:t/>
            </a:r>
            <a:br>
              <a:rPr lang="ru-RU" dirty="0" smtClean="0">
                <a:latin typeface="Liberation Serif" pitchFamily="18" charset="0"/>
              </a:rPr>
            </a:br>
            <a:r>
              <a:rPr lang="ru-RU" dirty="0">
                <a:latin typeface="Liberation Serif" pitchFamily="18" charset="0"/>
              </a:rPr>
              <a:t/>
            </a:r>
            <a:br>
              <a:rPr lang="ru-RU" dirty="0">
                <a:latin typeface="Liberation Serif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Социально-психологическое тестирование  по единой методике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pic>
        <p:nvPicPr>
          <p:cNvPr id="1026" name="Picture 2" descr="C:\Users\Руководитель отдела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0928"/>
            <a:ext cx="13811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СПТ\Картинки для слайдов\statistika-med-ucheta-20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548680"/>
            <a:ext cx="7922257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44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856984" cy="75895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Возраст наркоманов в России по официальной статистике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854055626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070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49266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Последствия 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употребления современных наркотиков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5328592" cy="5517232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интеллекта, деградация личности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отклонения работы структур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головного мозга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, в том числе необратимые;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изменение сознания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провоцирующее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самоубийство</a:t>
            </a:r>
            <a:r>
              <a:rPr lang="ru-RU" sz="2000" dirty="0" smtClean="0">
                <a:solidFill>
                  <a:srgbClr val="FF0000"/>
                </a:solidFill>
                <a:latin typeface="Liberation Serif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случайную гибель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Liberation Serif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возникновение 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тяжелых хронических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патологий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, часто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смертельных (в том числе онкологические заболевания, бесплодие);</a:t>
            </a:r>
            <a:endParaRPr lang="ru-RU" sz="2000" dirty="0">
              <a:latin typeface="Liberation Serif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заражение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ВИЧ-инфекцией и гепатитом В и С 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от применения нестерильных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шприцев и от сексуальных контактов в изменённом состоянии сознания;</a:t>
            </a:r>
            <a:endParaRPr lang="ru-RU" sz="2000" dirty="0">
              <a:latin typeface="Liberation Serif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связь с 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криминальным миром и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возможная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насильственная смерть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I:\СПТ\Картинки для слайдов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717032"/>
            <a:ext cx="3058594" cy="2736304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24744"/>
            <a:ext cx="3024336" cy="259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101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Что такое «факторы риска»?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«Факторы  риска»  –  социально-психологические  условия, </a:t>
            </a: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повышающие  угрозу  вовлечения  в  зависимое  поведение </a:t>
            </a: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atin typeface="Liberation Serif" pitchFamily="18" charset="0"/>
                <a:cs typeface="Times New Roman" pitchFamily="18" charset="0"/>
              </a:rPr>
              <a:t>наркопотребление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).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Подверженность негативному влиянию группы;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Подверженность влиянию асоциальных установок социума;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Склонность к рискованным поступкам;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Склонность к совершению необдуманных поступков;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Трудность переживания жизненных неудач.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4968"/>
          </a:xfrm>
        </p:spPr>
        <p:txBody>
          <a:bodyPr>
            <a:noAutofit/>
          </a:bodyPr>
          <a:lstStyle/>
          <a:p>
            <a:r>
              <a:rPr lang="ru-RU" sz="4000" dirty="0"/>
              <a:t> </a:t>
            </a:r>
            <a:r>
              <a:rPr lang="ru-RU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Что такое «факторы защиты»?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«Факторы  защиты»  –  обстоятельства,  повышающие 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социально-психологическую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устойчивость к воздействию «факторов риска». </a:t>
            </a: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Методика оценивает такие параметры как: </a:t>
            </a:r>
            <a:endParaRPr lang="ru-RU" sz="2400" dirty="0" smtClean="0">
              <a:latin typeface="Liberation Serif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Благополучие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взаимоотношений с социальным окружением.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Активность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жизненной позиции, социальная активность.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Умение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говорить НЕТ сомнительным предложениям.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Психологическую 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устойчивость  и  уверенность  в  своих  силах  в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трудных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жизненных ситуациях.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63" y="116632"/>
            <a:ext cx="8642350" cy="871392"/>
          </a:xfrm>
        </p:spPr>
        <p:txBody>
          <a:bodyPr lIns="0" tIns="9525" rIns="0" bIns="0" rtlCol="0">
            <a:spAutoFit/>
          </a:bodyPr>
          <a:lstStyle/>
          <a:p>
            <a:pPr marL="9525" algn="ctr" fontAlgn="auto">
              <a:spcBef>
                <a:spcPts val="75"/>
              </a:spcBef>
              <a:spcAft>
                <a:spcPts val="0"/>
              </a:spcAft>
              <a:defRPr/>
            </a:pPr>
            <a:r>
              <a:rPr sz="2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Психологически</a:t>
            </a:r>
            <a:r>
              <a:rPr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</a:t>
            </a:r>
            <a:r>
              <a:rPr sz="2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благополучный</a:t>
            </a:r>
            <a:r>
              <a:rPr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</a:t>
            </a:r>
            <a:r>
              <a:rPr sz="2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ребенок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</a:t>
            </a:r>
            <a:b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</a:b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(О.А. Карабанова)</a:t>
            </a:r>
            <a:endParaRPr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20482" name="object 3"/>
          <p:cNvSpPr>
            <a:spLocks noChangeArrowheads="1"/>
          </p:cNvSpPr>
          <p:nvPr/>
        </p:nvSpPr>
        <p:spPr bwMode="auto">
          <a:xfrm>
            <a:off x="379413" y="1716088"/>
            <a:ext cx="6042025" cy="255587"/>
          </a:xfrm>
          <a:custGeom>
            <a:avLst/>
            <a:gdLst>
              <a:gd name="T0" fmla="*/ 0 w 4937760"/>
              <a:gd name="T1" fmla="*/ 0 h 340359"/>
              <a:gd name="T2" fmla="*/ 4937760 w 4937760"/>
              <a:gd name="T3" fmla="*/ 340359 h 340359"/>
            </a:gdLst>
            <a:ahLst/>
            <a:cxnLst/>
            <a:rect l="T0" t="T1" r="T2" b="T3"/>
            <a:pathLst>
              <a:path w="4937760" h="340359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413" y="1716088"/>
            <a:ext cx="6042025" cy="255587"/>
          </a:xfrm>
          <a:custGeom>
            <a:avLst/>
            <a:gdLst/>
            <a:ahLst/>
            <a:cxnLst/>
            <a:rect l="l" t="t" r="r" b="b"/>
            <a:pathLst>
              <a:path w="4937760" h="340359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6350"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творческий</a:t>
            </a:r>
          </a:p>
        </p:txBody>
      </p:sp>
      <p:sp>
        <p:nvSpPr>
          <p:cNvPr id="20484" name="object 5"/>
          <p:cNvSpPr>
            <a:spLocks noChangeArrowheads="1"/>
          </p:cNvSpPr>
          <p:nvPr/>
        </p:nvSpPr>
        <p:spPr bwMode="auto">
          <a:xfrm>
            <a:off x="192088" y="1716088"/>
            <a:ext cx="374650" cy="2555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5" name="object 6"/>
          <p:cNvSpPr>
            <a:spLocks noChangeArrowheads="1"/>
          </p:cNvSpPr>
          <p:nvPr/>
        </p:nvSpPr>
        <p:spPr bwMode="auto">
          <a:xfrm>
            <a:off x="192088" y="1716088"/>
            <a:ext cx="374650" cy="255587"/>
          </a:xfrm>
          <a:custGeom>
            <a:avLst/>
            <a:gdLst>
              <a:gd name="T0" fmla="*/ 0 w 340359"/>
              <a:gd name="T1" fmla="*/ 0 h 340359"/>
              <a:gd name="T2" fmla="*/ 340359 w 340359"/>
              <a:gd name="T3" fmla="*/ 340359 h 340359"/>
            </a:gdLst>
            <a:ahLst/>
            <a:cxnLst/>
            <a:rect l="T0" t="T1" r="T2" b="T3"/>
            <a:pathLst>
              <a:path w="340359" h="340359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9413" y="2047875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5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7"/>
                </a:lnTo>
                <a:lnTo>
                  <a:pt x="4937760" y="338327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жизнерадостный</a:t>
            </a:r>
          </a:p>
        </p:txBody>
      </p:sp>
      <p:sp>
        <p:nvSpPr>
          <p:cNvPr id="20487" name="object 8"/>
          <p:cNvSpPr>
            <a:spLocks noChangeArrowheads="1"/>
          </p:cNvSpPr>
          <p:nvPr/>
        </p:nvSpPr>
        <p:spPr bwMode="auto">
          <a:xfrm>
            <a:off x="379413" y="2047875"/>
            <a:ext cx="6042025" cy="254000"/>
          </a:xfrm>
          <a:custGeom>
            <a:avLst/>
            <a:gdLst>
              <a:gd name="T0" fmla="*/ 0 w 4937760"/>
              <a:gd name="T1" fmla="*/ 0 h 338455"/>
              <a:gd name="T2" fmla="*/ 4937760 w 4937760"/>
              <a:gd name="T3" fmla="*/ 338455 h 338455"/>
            </a:gdLst>
            <a:ahLst/>
            <a:cxnLst/>
            <a:rect l="T0" t="T1" r="T2" b="T3"/>
            <a:pathLst>
              <a:path w="4937760" h="338455">
                <a:moveTo>
                  <a:pt x="4937760" y="338327"/>
                </a:moveTo>
                <a:lnTo>
                  <a:pt x="169164" y="338327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7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8" name="object 9"/>
          <p:cNvSpPr>
            <a:spLocks noChangeArrowheads="1"/>
          </p:cNvSpPr>
          <p:nvPr/>
        </p:nvSpPr>
        <p:spPr bwMode="auto">
          <a:xfrm>
            <a:off x="192088" y="2047875"/>
            <a:ext cx="374650" cy="254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9" name="object 10"/>
          <p:cNvSpPr>
            <a:spLocks noChangeArrowheads="1"/>
          </p:cNvSpPr>
          <p:nvPr/>
        </p:nvSpPr>
        <p:spPr bwMode="auto">
          <a:xfrm>
            <a:off x="192088" y="2047875"/>
            <a:ext cx="374650" cy="254000"/>
          </a:xfrm>
          <a:custGeom>
            <a:avLst/>
            <a:gdLst>
              <a:gd name="T0" fmla="*/ 0 w 340359"/>
              <a:gd name="T1" fmla="*/ 0 h 338455"/>
              <a:gd name="T2" fmla="*/ 340359 w 340359"/>
              <a:gd name="T3" fmla="*/ 338455 h 338455"/>
            </a:gdLst>
            <a:ahLst/>
            <a:cxnLst/>
            <a:rect l="T0" t="T1" r="T2" b="T3"/>
            <a:pathLst>
              <a:path w="340359" h="338455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7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7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7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0" name="object 11"/>
          <p:cNvSpPr>
            <a:spLocks noChangeArrowheads="1"/>
          </p:cNvSpPr>
          <p:nvPr/>
        </p:nvSpPr>
        <p:spPr bwMode="auto">
          <a:xfrm>
            <a:off x="379413" y="2378075"/>
            <a:ext cx="6042025" cy="254000"/>
          </a:xfrm>
          <a:custGeom>
            <a:avLst/>
            <a:gdLst>
              <a:gd name="T0" fmla="*/ 0 w 4937760"/>
              <a:gd name="T1" fmla="*/ 0 h 338455"/>
              <a:gd name="T2" fmla="*/ 4937760 w 4937760"/>
              <a:gd name="T3" fmla="*/ 338455 h 338455"/>
            </a:gdLst>
            <a:ahLst/>
            <a:cxnLst/>
            <a:rect l="T0" t="T1" r="T2" b="T3"/>
            <a:pathLst>
              <a:path w="4937760" h="338455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7"/>
                </a:lnTo>
                <a:lnTo>
                  <a:pt x="4937760" y="338327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9413" y="2378075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5">
                <a:moveTo>
                  <a:pt x="4937760" y="338327"/>
                </a:moveTo>
                <a:lnTo>
                  <a:pt x="169164" y="338327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7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весёлый</a:t>
            </a:r>
          </a:p>
        </p:txBody>
      </p:sp>
      <p:sp>
        <p:nvSpPr>
          <p:cNvPr id="20492" name="object 13"/>
          <p:cNvSpPr>
            <a:spLocks noChangeArrowheads="1"/>
          </p:cNvSpPr>
          <p:nvPr/>
        </p:nvSpPr>
        <p:spPr bwMode="auto">
          <a:xfrm>
            <a:off x="192088" y="2378075"/>
            <a:ext cx="374650" cy="2540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3" name="object 14"/>
          <p:cNvSpPr>
            <a:spLocks noChangeArrowheads="1"/>
          </p:cNvSpPr>
          <p:nvPr/>
        </p:nvSpPr>
        <p:spPr bwMode="auto">
          <a:xfrm>
            <a:off x="192088" y="2378075"/>
            <a:ext cx="374650" cy="254000"/>
          </a:xfrm>
          <a:custGeom>
            <a:avLst/>
            <a:gdLst>
              <a:gd name="T0" fmla="*/ 0 w 340359"/>
              <a:gd name="T1" fmla="*/ 0 h 338455"/>
              <a:gd name="T2" fmla="*/ 340359 w 340359"/>
              <a:gd name="T3" fmla="*/ 338455 h 338455"/>
            </a:gdLst>
            <a:ahLst/>
            <a:cxnLst/>
            <a:rect l="T0" t="T1" r="T2" b="T3"/>
            <a:pathLst>
              <a:path w="340359" h="338455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7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7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7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9413" y="270827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6"/>
                </a:lnTo>
                <a:lnTo>
                  <a:pt x="169925" y="339852"/>
                </a:lnTo>
                <a:lnTo>
                  <a:pt x="4937760" y="339852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>
              <a:spcBef>
                <a:spcPts val="275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спонтанный</a:t>
            </a:r>
            <a:endParaRPr lang="ru-RU" sz="1300" dirty="0">
              <a:solidFill>
                <a:schemeClr val="bg1"/>
              </a:solidFill>
              <a:latin typeface="Liberation Serif"/>
              <a:cs typeface="Times New Roman" pitchFamily="18" charset="0"/>
            </a:endParaRPr>
          </a:p>
        </p:txBody>
      </p:sp>
      <p:sp>
        <p:nvSpPr>
          <p:cNvPr id="20495" name="object 16"/>
          <p:cNvSpPr>
            <a:spLocks noChangeArrowheads="1"/>
          </p:cNvSpPr>
          <p:nvPr/>
        </p:nvSpPr>
        <p:spPr bwMode="auto">
          <a:xfrm>
            <a:off x="379413" y="270827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2"/>
                </a:moveTo>
                <a:lnTo>
                  <a:pt x="169925" y="339852"/>
                </a:lnTo>
                <a:lnTo>
                  <a:pt x="0" y="169926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2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6" name="object 17"/>
          <p:cNvSpPr>
            <a:spLocks noChangeArrowheads="1"/>
          </p:cNvSpPr>
          <p:nvPr/>
        </p:nvSpPr>
        <p:spPr bwMode="auto">
          <a:xfrm>
            <a:off x="192088" y="2708275"/>
            <a:ext cx="374650" cy="25558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7" name="object 18"/>
          <p:cNvSpPr>
            <a:spLocks noChangeArrowheads="1"/>
          </p:cNvSpPr>
          <p:nvPr/>
        </p:nvSpPr>
        <p:spPr bwMode="auto">
          <a:xfrm>
            <a:off x="192088" y="27082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6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6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2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6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9413" y="303847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>
              <a:spcBef>
                <a:spcPts val="275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открытый</a:t>
            </a:r>
          </a:p>
        </p:txBody>
      </p:sp>
      <p:sp>
        <p:nvSpPr>
          <p:cNvPr id="20499" name="object 20"/>
          <p:cNvSpPr>
            <a:spLocks noChangeArrowheads="1"/>
          </p:cNvSpPr>
          <p:nvPr/>
        </p:nvSpPr>
        <p:spPr bwMode="auto">
          <a:xfrm>
            <a:off x="379413" y="303847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0" name="object 21"/>
          <p:cNvSpPr>
            <a:spLocks noChangeArrowheads="1"/>
          </p:cNvSpPr>
          <p:nvPr/>
        </p:nvSpPr>
        <p:spPr bwMode="auto">
          <a:xfrm>
            <a:off x="192088" y="3038475"/>
            <a:ext cx="374650" cy="255588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1" name="object 22"/>
          <p:cNvSpPr>
            <a:spLocks noChangeArrowheads="1"/>
          </p:cNvSpPr>
          <p:nvPr/>
        </p:nvSpPr>
        <p:spPr bwMode="auto">
          <a:xfrm>
            <a:off x="192088" y="30384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9413" y="3368675"/>
            <a:ext cx="6042025" cy="431800"/>
          </a:xfrm>
          <a:custGeom>
            <a:avLst/>
            <a:gdLst/>
            <a:ahLst/>
            <a:cxnLst/>
            <a:rect l="l" t="t" r="r" b="b"/>
            <a:pathLst>
              <a:path w="4937760" h="472439">
                <a:moveTo>
                  <a:pt x="4937760" y="0"/>
                </a:moveTo>
                <a:lnTo>
                  <a:pt x="236219" y="0"/>
                </a:lnTo>
                <a:lnTo>
                  <a:pt x="0" y="236220"/>
                </a:lnTo>
                <a:lnTo>
                  <a:pt x="236219" y="472440"/>
                </a:lnTo>
                <a:lnTo>
                  <a:pt x="4937760" y="472440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9525" algn="ctr" defTabSz="685800">
              <a:spcBef>
                <a:spcPts val="763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познающий себя и окружающий мир не только  разумом, но и чувствами, </a:t>
            </a:r>
            <a:r>
              <a:rPr lang="en-US" sz="1300" dirty="0">
                <a:solidFill>
                  <a:schemeClr val="bg1"/>
                </a:solidFill>
                <a:latin typeface="Liberation Serif"/>
              </a:rPr>
              <a:t/>
            </a:r>
            <a:br>
              <a:rPr lang="en-US" sz="1300" dirty="0">
                <a:solidFill>
                  <a:schemeClr val="bg1"/>
                </a:solidFill>
                <a:latin typeface="Liberation Serif"/>
              </a:rPr>
            </a:br>
            <a:r>
              <a:rPr lang="ru-RU" sz="1300" dirty="0">
                <a:solidFill>
                  <a:schemeClr val="bg1"/>
                </a:solidFill>
                <a:latin typeface="Liberation Serif"/>
              </a:rPr>
              <a:t>интуицией</a:t>
            </a:r>
          </a:p>
        </p:txBody>
      </p:sp>
      <p:sp>
        <p:nvSpPr>
          <p:cNvPr id="20503" name="object 24"/>
          <p:cNvSpPr>
            <a:spLocks noChangeArrowheads="1"/>
          </p:cNvSpPr>
          <p:nvPr/>
        </p:nvSpPr>
        <p:spPr bwMode="auto">
          <a:xfrm>
            <a:off x="379413" y="3368675"/>
            <a:ext cx="6042025" cy="431800"/>
          </a:xfrm>
          <a:custGeom>
            <a:avLst/>
            <a:gdLst>
              <a:gd name="T0" fmla="*/ 0 w 4937760"/>
              <a:gd name="T1" fmla="*/ 0 h 472439"/>
              <a:gd name="T2" fmla="*/ 4937760 w 4937760"/>
              <a:gd name="T3" fmla="*/ 472439 h 472439"/>
            </a:gdLst>
            <a:ahLst/>
            <a:cxnLst/>
            <a:rect l="T0" t="T1" r="T2" b="T3"/>
            <a:pathLst>
              <a:path w="4937760" h="472439">
                <a:moveTo>
                  <a:pt x="4937760" y="472440"/>
                </a:moveTo>
                <a:lnTo>
                  <a:pt x="236219" y="472440"/>
                </a:lnTo>
                <a:lnTo>
                  <a:pt x="0" y="236220"/>
                </a:lnTo>
                <a:lnTo>
                  <a:pt x="236219" y="0"/>
                </a:lnTo>
                <a:lnTo>
                  <a:pt x="4937760" y="0"/>
                </a:lnTo>
                <a:lnTo>
                  <a:pt x="4937760" y="472440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4" name="object 25"/>
          <p:cNvSpPr>
            <a:spLocks noChangeArrowheads="1"/>
          </p:cNvSpPr>
          <p:nvPr/>
        </p:nvSpPr>
        <p:spPr bwMode="auto">
          <a:xfrm>
            <a:off x="192088" y="3419475"/>
            <a:ext cx="374650" cy="255588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5" name="object 26"/>
          <p:cNvSpPr>
            <a:spLocks noChangeArrowheads="1"/>
          </p:cNvSpPr>
          <p:nvPr/>
        </p:nvSpPr>
        <p:spPr bwMode="auto">
          <a:xfrm>
            <a:off x="192088" y="34194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9413" y="3878263"/>
            <a:ext cx="6042025" cy="252412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3175" algn="ctr" defTabSz="685800">
              <a:spcBef>
                <a:spcPts val="875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полностью принимающий самого себя</a:t>
            </a:r>
          </a:p>
        </p:txBody>
      </p:sp>
      <p:sp>
        <p:nvSpPr>
          <p:cNvPr id="20507" name="object 28"/>
          <p:cNvSpPr>
            <a:spLocks noChangeArrowheads="1"/>
          </p:cNvSpPr>
          <p:nvPr/>
        </p:nvSpPr>
        <p:spPr bwMode="auto">
          <a:xfrm>
            <a:off x="379413" y="3895725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8" name="object 29"/>
          <p:cNvSpPr>
            <a:spLocks noChangeArrowheads="1"/>
          </p:cNvSpPr>
          <p:nvPr/>
        </p:nvSpPr>
        <p:spPr bwMode="auto">
          <a:xfrm>
            <a:off x="182563" y="3895725"/>
            <a:ext cx="374650" cy="25400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9" name="object 30"/>
          <p:cNvSpPr>
            <a:spLocks noChangeArrowheads="1"/>
          </p:cNvSpPr>
          <p:nvPr/>
        </p:nvSpPr>
        <p:spPr bwMode="auto">
          <a:xfrm>
            <a:off x="192088" y="3895725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8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8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8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79413" y="4191000"/>
            <a:ext cx="6042025" cy="315913"/>
          </a:xfrm>
          <a:custGeom>
            <a:avLst/>
            <a:gdLst/>
            <a:ahLst/>
            <a:cxnLst/>
            <a:rect l="l" t="t" r="r" b="b"/>
            <a:pathLst>
              <a:path w="4937760" h="501650">
                <a:moveTo>
                  <a:pt x="4937760" y="0"/>
                </a:moveTo>
                <a:lnTo>
                  <a:pt x="250697" y="0"/>
                </a:lnTo>
                <a:lnTo>
                  <a:pt x="0" y="250698"/>
                </a:lnTo>
                <a:lnTo>
                  <a:pt x="250697" y="501395"/>
                </a:lnTo>
                <a:lnTo>
                  <a:pt x="4937760" y="501395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3175"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принимающий ценность и уникальность  окружающих его людей</a:t>
            </a:r>
          </a:p>
        </p:txBody>
      </p:sp>
      <p:sp>
        <p:nvSpPr>
          <p:cNvPr id="20511" name="object 32"/>
          <p:cNvSpPr>
            <a:spLocks noChangeArrowheads="1"/>
          </p:cNvSpPr>
          <p:nvPr/>
        </p:nvSpPr>
        <p:spPr bwMode="auto">
          <a:xfrm>
            <a:off x="379413" y="4191000"/>
            <a:ext cx="6042025" cy="315913"/>
          </a:xfrm>
          <a:custGeom>
            <a:avLst/>
            <a:gdLst>
              <a:gd name="T0" fmla="*/ 0 w 4937760"/>
              <a:gd name="T1" fmla="*/ 0 h 501650"/>
              <a:gd name="T2" fmla="*/ 4937760 w 4937760"/>
              <a:gd name="T3" fmla="*/ 501650 h 501650"/>
            </a:gdLst>
            <a:ahLst/>
            <a:cxnLst/>
            <a:rect l="T0" t="T1" r="T2" b="T3"/>
            <a:pathLst>
              <a:path w="4937760" h="501650">
                <a:moveTo>
                  <a:pt x="4937760" y="501395"/>
                </a:moveTo>
                <a:lnTo>
                  <a:pt x="250697" y="501395"/>
                </a:lnTo>
                <a:lnTo>
                  <a:pt x="0" y="250698"/>
                </a:lnTo>
                <a:lnTo>
                  <a:pt x="250697" y="0"/>
                </a:lnTo>
                <a:lnTo>
                  <a:pt x="4937760" y="0"/>
                </a:lnTo>
                <a:lnTo>
                  <a:pt x="4937760" y="50139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2" name="object 33"/>
          <p:cNvSpPr>
            <a:spLocks noChangeArrowheads="1"/>
          </p:cNvSpPr>
          <p:nvPr/>
        </p:nvSpPr>
        <p:spPr bwMode="auto">
          <a:xfrm>
            <a:off x="192088" y="4191000"/>
            <a:ext cx="374650" cy="255588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3" name="object 34"/>
          <p:cNvSpPr>
            <a:spLocks noChangeArrowheads="1"/>
          </p:cNvSpPr>
          <p:nvPr/>
        </p:nvSpPr>
        <p:spPr bwMode="auto">
          <a:xfrm>
            <a:off x="192088" y="4191000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79413" y="458152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6"/>
                </a:lnTo>
                <a:lnTo>
                  <a:pt x="169925" y="339852"/>
                </a:lnTo>
                <a:lnTo>
                  <a:pt x="4937760" y="339852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>
              <a:spcBef>
                <a:spcPts val="963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с адекватной самооценкой</a:t>
            </a:r>
          </a:p>
        </p:txBody>
      </p:sp>
      <p:sp>
        <p:nvSpPr>
          <p:cNvPr id="20515" name="object 36"/>
          <p:cNvSpPr>
            <a:spLocks noChangeArrowheads="1"/>
          </p:cNvSpPr>
          <p:nvPr/>
        </p:nvSpPr>
        <p:spPr bwMode="auto">
          <a:xfrm>
            <a:off x="395288" y="458152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2"/>
                </a:moveTo>
                <a:lnTo>
                  <a:pt x="169925" y="339852"/>
                </a:lnTo>
                <a:lnTo>
                  <a:pt x="0" y="169926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2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6" name="object 37"/>
          <p:cNvSpPr>
            <a:spLocks noChangeArrowheads="1"/>
          </p:cNvSpPr>
          <p:nvPr/>
        </p:nvSpPr>
        <p:spPr bwMode="auto">
          <a:xfrm>
            <a:off x="192088" y="4581525"/>
            <a:ext cx="374650" cy="255588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7" name="object 38"/>
          <p:cNvSpPr>
            <a:spLocks noChangeArrowheads="1"/>
          </p:cNvSpPr>
          <p:nvPr/>
        </p:nvSpPr>
        <p:spPr bwMode="auto">
          <a:xfrm>
            <a:off x="192088" y="458152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6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6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2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6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79413" y="4913313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4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самостоятельность в принятии решений  </a:t>
            </a:r>
          </a:p>
        </p:txBody>
      </p:sp>
      <p:sp>
        <p:nvSpPr>
          <p:cNvPr id="20519" name="object 40"/>
          <p:cNvSpPr>
            <a:spLocks noChangeArrowheads="1"/>
          </p:cNvSpPr>
          <p:nvPr/>
        </p:nvSpPr>
        <p:spPr bwMode="auto">
          <a:xfrm>
            <a:off x="395288" y="4903192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4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0" name="object 41"/>
          <p:cNvSpPr>
            <a:spLocks noChangeArrowheads="1"/>
          </p:cNvSpPr>
          <p:nvPr/>
        </p:nvSpPr>
        <p:spPr bwMode="auto">
          <a:xfrm>
            <a:off x="192088" y="4913313"/>
            <a:ext cx="374650" cy="254000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1" name="object 42"/>
          <p:cNvSpPr>
            <a:spLocks noChangeArrowheads="1"/>
          </p:cNvSpPr>
          <p:nvPr/>
        </p:nvSpPr>
        <p:spPr bwMode="auto">
          <a:xfrm>
            <a:off x="192088" y="4913313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4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4"/>
                </a:lnTo>
                <a:lnTo>
                  <a:pt x="333782" y="214132"/>
                </a:lnTo>
                <a:lnTo>
                  <a:pt x="316653" y="254541"/>
                </a:lnTo>
                <a:lnTo>
                  <a:pt x="290083" y="288778"/>
                </a:lnTo>
                <a:lnTo>
                  <a:pt x="255693" y="315230"/>
                </a:lnTo>
                <a:lnTo>
                  <a:pt x="215100" y="332284"/>
                </a:lnTo>
                <a:lnTo>
                  <a:pt x="169925" y="338328"/>
                </a:lnTo>
                <a:lnTo>
                  <a:pt x="124751" y="332284"/>
                </a:lnTo>
                <a:lnTo>
                  <a:pt x="84158" y="315230"/>
                </a:lnTo>
                <a:lnTo>
                  <a:pt x="49768" y="288778"/>
                </a:lnTo>
                <a:lnTo>
                  <a:pt x="23198" y="254541"/>
                </a:lnTo>
                <a:lnTo>
                  <a:pt x="6069" y="214132"/>
                </a:lnTo>
                <a:lnTo>
                  <a:pt x="0" y="169164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79413" y="5243513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3175" indent="1588" algn="ctr" defTabSz="685800"/>
            <a:r>
              <a:rPr lang="ru-RU" sz="1300" dirty="0" smtClean="0">
                <a:solidFill>
                  <a:schemeClr val="bg1"/>
                </a:solidFill>
                <a:latin typeface="Liberation Serif"/>
              </a:rPr>
              <a:t>ориентация  </a:t>
            </a:r>
            <a:r>
              <a:rPr lang="ru-RU" sz="1300" dirty="0">
                <a:solidFill>
                  <a:schemeClr val="bg1"/>
                </a:solidFill>
                <a:latin typeface="Liberation Serif"/>
              </a:rPr>
              <a:t>на успех в достижении целей</a:t>
            </a:r>
          </a:p>
        </p:txBody>
      </p:sp>
      <p:sp>
        <p:nvSpPr>
          <p:cNvPr id="20523" name="object 44"/>
          <p:cNvSpPr>
            <a:spLocks noChangeArrowheads="1"/>
          </p:cNvSpPr>
          <p:nvPr/>
        </p:nvSpPr>
        <p:spPr bwMode="auto">
          <a:xfrm>
            <a:off x="395288" y="5229225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4" name="object 45"/>
          <p:cNvSpPr>
            <a:spLocks noChangeArrowheads="1"/>
          </p:cNvSpPr>
          <p:nvPr/>
        </p:nvSpPr>
        <p:spPr bwMode="auto">
          <a:xfrm>
            <a:off x="192088" y="5243513"/>
            <a:ext cx="374650" cy="2540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5" name="object 46"/>
          <p:cNvSpPr>
            <a:spLocks noChangeArrowheads="1"/>
          </p:cNvSpPr>
          <p:nvPr/>
        </p:nvSpPr>
        <p:spPr bwMode="auto">
          <a:xfrm>
            <a:off x="192088" y="5243513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3"/>
                </a:moveTo>
                <a:lnTo>
                  <a:pt x="6069" y="124195"/>
                </a:lnTo>
                <a:lnTo>
                  <a:pt x="23198" y="83786"/>
                </a:lnTo>
                <a:lnTo>
                  <a:pt x="49768" y="49549"/>
                </a:lnTo>
                <a:lnTo>
                  <a:pt x="84158" y="23097"/>
                </a:lnTo>
                <a:lnTo>
                  <a:pt x="124751" y="6043"/>
                </a:lnTo>
                <a:lnTo>
                  <a:pt x="169925" y="0"/>
                </a:lnTo>
                <a:lnTo>
                  <a:pt x="215100" y="6043"/>
                </a:lnTo>
                <a:lnTo>
                  <a:pt x="255693" y="23097"/>
                </a:lnTo>
                <a:lnTo>
                  <a:pt x="290083" y="49549"/>
                </a:lnTo>
                <a:lnTo>
                  <a:pt x="316653" y="83786"/>
                </a:lnTo>
                <a:lnTo>
                  <a:pt x="333782" y="124195"/>
                </a:lnTo>
                <a:lnTo>
                  <a:pt x="339852" y="169163"/>
                </a:lnTo>
                <a:lnTo>
                  <a:pt x="333782" y="214132"/>
                </a:lnTo>
                <a:lnTo>
                  <a:pt x="316653" y="254541"/>
                </a:lnTo>
                <a:lnTo>
                  <a:pt x="290083" y="288778"/>
                </a:lnTo>
                <a:lnTo>
                  <a:pt x="255693" y="315230"/>
                </a:lnTo>
                <a:lnTo>
                  <a:pt x="215100" y="332284"/>
                </a:lnTo>
                <a:lnTo>
                  <a:pt x="169925" y="338328"/>
                </a:lnTo>
                <a:lnTo>
                  <a:pt x="124751" y="332284"/>
                </a:lnTo>
                <a:lnTo>
                  <a:pt x="84158" y="315230"/>
                </a:lnTo>
                <a:lnTo>
                  <a:pt x="49768" y="288778"/>
                </a:lnTo>
                <a:lnTo>
                  <a:pt x="23198" y="254541"/>
                </a:lnTo>
                <a:lnTo>
                  <a:pt x="6069" y="214132"/>
                </a:lnTo>
                <a:lnTo>
                  <a:pt x="0" y="169163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79413" y="5573713"/>
            <a:ext cx="6042025" cy="255587"/>
          </a:xfrm>
          <a:custGeom>
            <a:avLst/>
            <a:gdLst/>
            <a:ahLst/>
            <a:cxnLst/>
            <a:rect l="l" t="t" r="r" b="b"/>
            <a:pathLst>
              <a:path w="4937760" h="340359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эмоциональный комфорт</a:t>
            </a:r>
          </a:p>
        </p:txBody>
      </p:sp>
      <p:sp>
        <p:nvSpPr>
          <p:cNvPr id="20527" name="object 48"/>
          <p:cNvSpPr>
            <a:spLocks noChangeArrowheads="1"/>
          </p:cNvSpPr>
          <p:nvPr/>
        </p:nvSpPr>
        <p:spPr bwMode="auto">
          <a:xfrm>
            <a:off x="379413" y="5573713"/>
            <a:ext cx="6042025" cy="255587"/>
          </a:xfrm>
          <a:custGeom>
            <a:avLst/>
            <a:gdLst>
              <a:gd name="T0" fmla="*/ 0 w 4937760"/>
              <a:gd name="T1" fmla="*/ 0 h 340359"/>
              <a:gd name="T2" fmla="*/ 4937760 w 4937760"/>
              <a:gd name="T3" fmla="*/ 340359 h 340359"/>
            </a:gdLst>
            <a:ahLst/>
            <a:cxnLst/>
            <a:rect l="T0" t="T1" r="T2" b="T3"/>
            <a:pathLst>
              <a:path w="4937760" h="340359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8" name="object 50"/>
          <p:cNvSpPr>
            <a:spLocks noChangeArrowheads="1"/>
          </p:cNvSpPr>
          <p:nvPr/>
        </p:nvSpPr>
        <p:spPr bwMode="auto">
          <a:xfrm>
            <a:off x="192088" y="5573713"/>
            <a:ext cx="374650" cy="255587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9" name="object 51"/>
          <p:cNvSpPr>
            <a:spLocks noChangeArrowheads="1"/>
          </p:cNvSpPr>
          <p:nvPr/>
        </p:nvSpPr>
        <p:spPr bwMode="auto">
          <a:xfrm>
            <a:off x="192088" y="5573713"/>
            <a:ext cx="374650" cy="255587"/>
          </a:xfrm>
          <a:custGeom>
            <a:avLst/>
            <a:gdLst>
              <a:gd name="T0" fmla="*/ 0 w 340359"/>
              <a:gd name="T1" fmla="*/ 0 h 340359"/>
              <a:gd name="T2" fmla="*/ 340359 w 340359"/>
              <a:gd name="T3" fmla="*/ 340359 h 340359"/>
            </a:gdLst>
            <a:ahLst/>
            <a:cxnLst/>
            <a:rect l="T0" t="T1" r="T2" b="T3"/>
            <a:pathLst>
              <a:path w="340359" h="340359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443663" y="1700213"/>
            <a:ext cx="2398712" cy="41132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Georgi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Как проходит тестирование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44824"/>
            <a:ext cx="8568952" cy="5013176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заполнение анкеты из 110 или 140 утверждений, на все из которых необходимо ответить (для учеников 7-9 классов методика содержит 110 утверждений, для учеников 10-11 классов, а также студентов колледжей и 1-2 курсов высших учебных заведений 140 утверждений)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максимальная продолжительность проведения диагностики составляет 2 астрономических часа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при проведении тестирования в качестве наблюдателей допускается присутствие родителей учеников</a:t>
            </a:r>
          </a:p>
          <a:p>
            <a:pPr>
              <a:buFont typeface="Wingdings" pitchFamily="2" charset="2"/>
              <a:buChar char="ü"/>
            </a:pPr>
            <a:endParaRPr lang="ru-RU" dirty="0">
              <a:latin typeface="Liberation Serif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Правила нахождения родителей на тестировании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4968552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    Наблюдающие за процедурой родители или иные законные представители учащихся обязаны выполнять следующие правила поведения:</a:t>
            </a:r>
          </a:p>
          <a:p>
            <a:pPr algn="just">
              <a:spcAft>
                <a:spcPts val="1200"/>
              </a:spcAft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200" b="1" spc="-100" dirty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быть «незаметными»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: вести себя тихо, не отвлекать учащихся, не задавать им вопросов, не подсказывать</a:t>
            </a:r>
          </a:p>
          <a:p>
            <a:pPr algn="just">
              <a:spcAft>
                <a:spcPts val="1200"/>
              </a:spcAft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поддерживать обстановку </a:t>
            </a:r>
            <a:r>
              <a:rPr lang="ru-RU" sz="2200" b="1" spc="-100" dirty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честности и открытости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: не смотреть на то, как респонденты отвечают на задания теста</a:t>
            </a:r>
          </a:p>
          <a:p>
            <a:pPr algn="just">
              <a:spcAft>
                <a:spcPts val="1200"/>
              </a:spcAft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рекомендуется </a:t>
            </a:r>
            <a:r>
              <a:rPr lang="ru-RU" sz="2200" b="1" spc="-100" dirty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наблюдать со стороны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, ходить по помещению где проходит тестирование является нежелательным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Что получит участник социально-психологического тестирования?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568952" cy="4608512"/>
          </a:xfrm>
        </p:spPr>
        <p:txBody>
          <a:bodyPr>
            <a:normAutofit/>
          </a:bodyPr>
          <a:lstStyle/>
          <a:p>
            <a:pPr algn="just"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Краткую характеристику 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актуального уровня развития психологической </a:t>
            </a: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устойчивости;</a:t>
            </a:r>
            <a:endParaRPr lang="ru-RU" sz="2200" spc="-100" dirty="0">
              <a:latin typeface="Liberation Serif" pitchFamily="18" charset="0"/>
              <a:cs typeface="Times New Roman" pitchFamily="18" charset="0"/>
            </a:endParaRPr>
          </a:p>
          <a:p>
            <a:pPr algn="just"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Рекомендации 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в каком направлении можно развивать свою психологическую </a:t>
            </a: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устойчивость;</a:t>
            </a:r>
            <a:endParaRPr lang="ru-RU" sz="2200" spc="-100" dirty="0">
              <a:latin typeface="Liberation Serif" pitchFamily="18" charset="0"/>
              <a:cs typeface="Times New Roman" pitchFamily="18" charset="0"/>
            </a:endParaRPr>
          </a:p>
          <a:p>
            <a:pPr algn="just"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Возможность 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индивидуального обращения </a:t>
            </a: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к психологу, проводившему тестирование, для 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получение более подробных результатов тестирования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51520" y="260648"/>
            <a:ext cx="8640960" cy="6264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200"/>
              </a:spcAft>
              <a:buNone/>
            </a:pPr>
            <a:r>
              <a:rPr lang="ru-RU" b="1" dirty="0" smtClean="0">
                <a:latin typeface="Liberation Serif" pitchFamily="18" charset="0"/>
                <a:cs typeface="Times New Roman" pitchFamily="18" charset="0"/>
              </a:rPr>
              <a:t>Тестирование проводится при наличии информированного согласия в письменной форме одного из родителей (законного представителя) обучающихся, не достигших возраста пятнадцати лет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согласие </a:t>
            </a:r>
            <a:r>
              <a:rPr lang="ru-RU" dirty="0" smtClean="0">
                <a:solidFill>
                  <a:srgbClr val="0070C0"/>
                </a:solidFill>
                <a:latin typeface="Liberation Serif" pitchFamily="18" charset="0"/>
                <a:cs typeface="Times New Roman" pitchFamily="18" charset="0"/>
              </a:rPr>
              <a:t>фиксирует разрешение </a:t>
            </a: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Вашему ребенку участвовать в тестировании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подтверждает Вашу </a:t>
            </a:r>
            <a:r>
              <a:rPr lang="ru-RU" dirty="0" smtClean="0">
                <a:solidFill>
                  <a:srgbClr val="0070C0"/>
                </a:solidFill>
                <a:latin typeface="Liberation Serif" pitchFamily="18" charset="0"/>
                <a:cs typeface="Times New Roman" pitchFamily="18" charset="0"/>
              </a:rPr>
              <a:t>осведомленность о цели</a:t>
            </a:r>
            <a:r>
              <a:rPr lang="ru-RU" dirty="0" smtClean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тестирования, его длительности и возможных результатах</a:t>
            </a:r>
            <a:endParaRPr lang="ru-RU" dirty="0">
              <a:latin typeface="Liberation Serif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44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92088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300" dirty="0">
                <a:latin typeface="Liberation Serif" pitchFamily="18" charset="0"/>
              </a:rPr>
              <a:t>Проведение социально-психологического тестирования организовано во </a:t>
            </a:r>
            <a:r>
              <a:rPr lang="ru-RU" sz="2300" dirty="0" smtClean="0">
                <a:latin typeface="Liberation Serif" pitchFamily="18" charset="0"/>
              </a:rPr>
              <a:t>исполнение </a:t>
            </a:r>
            <a:r>
              <a:rPr lang="ru-RU" sz="2300" b="1" dirty="0" smtClean="0">
                <a:latin typeface="Liberation Serif" pitchFamily="18" charset="0"/>
              </a:rPr>
              <a:t>Приказа </a:t>
            </a:r>
            <a:r>
              <a:rPr lang="ru-RU" sz="2300" b="1" dirty="0">
                <a:latin typeface="Liberation Serif" pitchFamily="18" charset="0"/>
              </a:rPr>
              <a:t>Министерства образования и молодёжной политики Свердловской области</a:t>
            </a:r>
            <a:r>
              <a:rPr lang="ru-RU" sz="2300" dirty="0">
                <a:latin typeface="Liberation Serif" pitchFamily="18" charset="0"/>
              </a:rPr>
              <a:t> от 19.08.2019 №145-И «О проведении социально-психологического тестирования обучающихся в муниципальных общеобразовательных и в государственных профессиональных образовательных организациях Свердловской области, направленного на ранее выявление незаконного потребления наркотических средств и психотропных веществ с использованием единой методики»</a:t>
            </a:r>
          </a:p>
          <a:p>
            <a:pPr algn="just"/>
            <a:endParaRPr lang="ru-RU" sz="2300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027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2232248"/>
          </a:xfrm>
        </p:spPr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9532" y="1628800"/>
            <a:ext cx="8424936" cy="4320480"/>
          </a:xfrm>
        </p:spPr>
        <p:txBody>
          <a:bodyPr>
            <a:normAutofit lnSpcReduction="10000"/>
          </a:bodyPr>
          <a:lstStyle/>
          <a:p>
            <a:pPr marL="0" indent="363538">
              <a:buNone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Пройдет на </a:t>
            </a:r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всей территории Российской Федерации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период с 1 по 25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ноября;</a:t>
            </a:r>
          </a:p>
          <a:p>
            <a:pPr marL="0" indent="363538">
              <a:buNone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Будет проходить </a:t>
            </a:r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ежегодно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;</a:t>
            </a:r>
          </a:p>
          <a:p>
            <a:pPr marL="0" indent="363538">
              <a:buNone/>
            </a:pPr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Участниками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станут обучающиеся с7 по 11 класс (с 13 до 18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лет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включительно), а также студенты 1-2 курсов средне-специальных и </a:t>
            </a:r>
            <a:r>
              <a:rPr lang="ru-RU" sz="2400" dirty="0">
                <a:latin typeface="Liberation Serif" pitchFamily="18" charset="0"/>
              </a:rPr>
              <a:t>высших учебных </a:t>
            </a:r>
            <a:r>
              <a:rPr lang="ru-RU" sz="2400" dirty="0" smtClean="0">
                <a:latin typeface="Liberation Serif" pitchFamily="18" charset="0"/>
              </a:rPr>
              <a:t>заведений. </a:t>
            </a:r>
            <a:endParaRPr lang="ru-RU" sz="2400" dirty="0" smtClean="0">
              <a:latin typeface="Liberation Serif" pitchFamily="18" charset="0"/>
              <a:cs typeface="Times New Roman" pitchFamily="18" charset="0"/>
            </a:endParaRPr>
          </a:p>
          <a:p>
            <a:pPr marL="0" indent="363538" algn="just">
              <a:buNone/>
            </a:pPr>
            <a:r>
              <a:rPr lang="ru-RU" sz="2400" dirty="0" smtClean="0">
                <a:latin typeface="Liberation Serif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Целью тестирования </a:t>
            </a:r>
            <a:r>
              <a:rPr lang="ru-RU" sz="2400" dirty="0">
                <a:latin typeface="Liberation Serif" pitchFamily="18" charset="0"/>
              </a:rPr>
              <a:t>является выявление </a:t>
            </a:r>
            <a:r>
              <a:rPr lang="ru-RU" sz="2400" dirty="0" smtClean="0">
                <a:latin typeface="Liberation Serif" pitchFamily="18" charset="0"/>
              </a:rPr>
              <a:t>скрытой </a:t>
            </a:r>
            <a:r>
              <a:rPr lang="ru-RU" sz="2400" dirty="0">
                <a:latin typeface="Liberation Serif" pitchFamily="18" charset="0"/>
              </a:rPr>
              <a:t>и явной </a:t>
            </a:r>
            <a:r>
              <a:rPr lang="ru-RU" sz="2400" dirty="0" err="1">
                <a:latin typeface="Liberation Serif" pitchFamily="18" charset="0"/>
              </a:rPr>
              <a:t>рискогенности</a:t>
            </a:r>
            <a:r>
              <a:rPr lang="ru-RU" sz="2400" dirty="0">
                <a:latin typeface="Liberation Serif" pitchFamily="18" charset="0"/>
              </a:rPr>
              <a:t> социально-психологических условий, формирующих психологическую готовность к </a:t>
            </a:r>
            <a:r>
              <a:rPr lang="ru-RU" sz="2400" dirty="0" err="1">
                <a:latin typeface="Liberation Serif" pitchFamily="18" charset="0"/>
              </a:rPr>
              <a:t>аддиктивному</a:t>
            </a:r>
            <a:r>
              <a:rPr lang="ru-RU" sz="2400" dirty="0">
                <a:latin typeface="Liberation Serif" pitchFamily="18" charset="0"/>
              </a:rPr>
              <a:t> (зависимому) поведению у лиц подросткового и юношеского возраста.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190763"/>
            <a:ext cx="8640960" cy="86409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+mj-ea"/>
                <a:cs typeface="+mj-cs"/>
              </a:rPr>
              <a:t>   Социально-психологическое тестирование по Единой Методике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Выявляет ли методика СПТ </a:t>
            </a:r>
            <a:b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</a:br>
            <a:r>
              <a:rPr lang="ru-RU" sz="27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наркопотребление</a:t>
            </a:r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или наркозависимость?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623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  <a:latin typeface="Liberation Serif" pitchFamily="18" charset="0"/>
              </a:rPr>
              <a:t>Методика  не  может  быть  использована  для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  <a:latin typeface="Liberation Serif" pitchFamily="18" charset="0"/>
              </a:rPr>
              <a:t>формулировки  заключения  о  наркотической  или  иной </a:t>
            </a:r>
            <a:r>
              <a:rPr lang="ru-RU" sz="2800" b="1" dirty="0" smtClean="0">
                <a:solidFill>
                  <a:srgbClr val="FF0000"/>
                </a:solidFill>
                <a:latin typeface="Liberation Serif" pitchFamily="18" charset="0"/>
              </a:rPr>
              <a:t>зависимости</a:t>
            </a:r>
            <a:r>
              <a:rPr lang="ru-RU" sz="2800" b="1" dirty="0">
                <a:solidFill>
                  <a:srgbClr val="FF0000"/>
                </a:solidFill>
                <a:latin typeface="Liberation Serif" pitchFamily="18" charset="0"/>
              </a:rPr>
              <a:t>.  </a:t>
            </a:r>
          </a:p>
          <a:p>
            <a:pPr marL="0" indent="0">
              <a:buNone/>
            </a:pPr>
            <a:endParaRPr lang="ru-RU" sz="2800" dirty="0" smtClean="0">
              <a:solidFill>
                <a:srgbClr val="000000"/>
              </a:solidFill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Она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выявляет социально-психологические предпосылки,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которые 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в  определенных  обстоятельствах  могут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спровоцировать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желание попробовать наркотик. </a:t>
            </a:r>
            <a:endParaRPr lang="ru-RU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9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Какие результаты тестирования станут известны в образовательной организации?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1.Так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как все 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результаты </a:t>
            </a:r>
            <a:r>
              <a:rPr lang="ru-RU" sz="2800" b="1" dirty="0" err="1">
                <a:solidFill>
                  <a:srgbClr val="000000"/>
                </a:solidFill>
                <a:latin typeface="Liberation Serif" pitchFamily="18" charset="0"/>
              </a:rPr>
              <a:t>деперсонифицированы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, получить индивидуальные результаты обучающегося из работников и руководства образовательной организации никто не сможет без нарушения законодательства Российской Федерации.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2.С конфиденциальной информацией о Вашем ребенке имеет право работать 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только педагог-психолог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образовательной организации, который имеет соответствующее образование.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3.Обнародоваться и обсуждаться будут только 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усредненные (статистические) результаты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и иметь вид статистического отчета по классу или школе в целом </a:t>
            </a:r>
          </a:p>
        </p:txBody>
      </p:sp>
    </p:spTree>
    <p:extLst>
      <p:ext uri="{BB962C8B-B14F-4D97-AF65-F5344CB8AC3E}">
        <p14:creationId xmlns:p14="http://schemas.microsoft.com/office/powerpoint/2010/main" xmlns="" val="268103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В чем заключается конфиденциальность </a:t>
            </a:r>
            <a:b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</a:br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проведения тестирования?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Liberation Serif" pitchFamily="18" charset="0"/>
              </a:rPr>
              <a:t>Все результаты тестирования строго конфиденциальны! </a:t>
            </a:r>
            <a:endParaRPr lang="ru-RU" dirty="0" smtClean="0">
              <a:latin typeface="Liberation Serif" pitchFamily="18" charset="0"/>
            </a:endParaRPr>
          </a:p>
          <a:p>
            <a:r>
              <a:rPr lang="ru-RU" dirty="0" smtClean="0">
                <a:latin typeface="Liberation Serif" pitchFamily="18" charset="0"/>
              </a:rPr>
              <a:t>В </a:t>
            </a:r>
            <a:r>
              <a:rPr lang="ru-RU" dirty="0">
                <a:latin typeface="Liberation Serif" pitchFamily="18" charset="0"/>
              </a:rPr>
              <a:t>образовательной организации должно быть положение о </a:t>
            </a:r>
            <a:r>
              <a:rPr lang="ru-RU" dirty="0" smtClean="0">
                <a:latin typeface="Liberation Serif" pitchFamily="18" charset="0"/>
              </a:rPr>
              <a:t>конфиденциальной </a:t>
            </a:r>
            <a:r>
              <a:rPr lang="ru-RU" dirty="0">
                <a:latin typeface="Liberation Serif" pitchFamily="18" charset="0"/>
              </a:rPr>
              <a:t>информации. </a:t>
            </a:r>
          </a:p>
          <a:p>
            <a:r>
              <a:rPr lang="ru-RU" dirty="0" smtClean="0">
                <a:latin typeface="Liberation Serif" pitchFamily="18" charset="0"/>
              </a:rPr>
              <a:t>Каждому </a:t>
            </a:r>
            <a:r>
              <a:rPr lang="ru-RU" dirty="0">
                <a:latin typeface="Liberation Serif" pitchFamily="18" charset="0"/>
              </a:rPr>
              <a:t>обучающемуся присваивается индивидуальный код участника, </a:t>
            </a:r>
            <a:r>
              <a:rPr lang="ru-RU" dirty="0" smtClean="0">
                <a:latin typeface="Liberation Serif" pitchFamily="18" charset="0"/>
              </a:rPr>
              <a:t>который </a:t>
            </a:r>
            <a:r>
              <a:rPr lang="ru-RU" dirty="0">
                <a:latin typeface="Liberation Serif" pitchFamily="18" charset="0"/>
              </a:rPr>
              <a:t>делает невозможным персонификацию данных. </a:t>
            </a:r>
          </a:p>
          <a:p>
            <a:r>
              <a:rPr lang="ru-RU" dirty="0" smtClean="0">
                <a:latin typeface="Liberation Serif" pitchFamily="18" charset="0"/>
              </a:rPr>
              <a:t>Список </a:t>
            </a:r>
            <a:r>
              <a:rPr lang="ru-RU" dirty="0">
                <a:latin typeface="Liberation Serif" pitchFamily="18" charset="0"/>
              </a:rPr>
              <a:t>индивидуальных кодов и соответствующих им </a:t>
            </a:r>
            <a:r>
              <a:rPr lang="ru-RU" dirty="0" smtClean="0">
                <a:latin typeface="Liberation Serif" pitchFamily="18" charset="0"/>
              </a:rPr>
              <a:t>фамилий </a:t>
            </a:r>
            <a:r>
              <a:rPr lang="ru-RU" dirty="0">
                <a:latin typeface="Liberation Serif" pitchFamily="18" charset="0"/>
              </a:rPr>
              <a:t>хранится в </a:t>
            </a:r>
            <a:r>
              <a:rPr lang="ru-RU" dirty="0" smtClean="0">
                <a:latin typeface="Liberation Serif" pitchFamily="18" charset="0"/>
              </a:rPr>
              <a:t>образовательной </a:t>
            </a:r>
            <a:r>
              <a:rPr lang="ru-RU" dirty="0">
                <a:latin typeface="Liberation Serif" pitchFamily="18" charset="0"/>
              </a:rPr>
              <a:t>организации в соответствии с Федеральным законом от 27 </a:t>
            </a:r>
            <a:r>
              <a:rPr lang="ru-RU" dirty="0" smtClean="0">
                <a:latin typeface="Liberation Serif" pitchFamily="18" charset="0"/>
              </a:rPr>
              <a:t>июля </a:t>
            </a:r>
            <a:r>
              <a:rPr lang="ru-RU" dirty="0">
                <a:latin typeface="Liberation Serif" pitchFamily="18" charset="0"/>
              </a:rPr>
              <a:t>2007 г. № 152-ФЗ «О персональных данных». </a:t>
            </a:r>
          </a:p>
          <a:p>
            <a:r>
              <a:rPr lang="ru-RU" dirty="0" smtClean="0">
                <a:latin typeface="Liberation Serif" pitchFamily="18" charset="0"/>
              </a:rPr>
              <a:t>Персональные </a:t>
            </a:r>
            <a:r>
              <a:rPr lang="ru-RU" dirty="0">
                <a:latin typeface="Liberation Serif" pitchFamily="18" charset="0"/>
              </a:rPr>
              <a:t>результаты могут быть </a:t>
            </a:r>
            <a:r>
              <a:rPr lang="ru-RU" b="1" dirty="0">
                <a:latin typeface="Liberation Serif" pitchFamily="18" charset="0"/>
              </a:rPr>
              <a:t>доступны</a:t>
            </a:r>
            <a:r>
              <a:rPr lang="ru-RU" dirty="0">
                <a:latin typeface="Liberation Serif" pitchFamily="18" charset="0"/>
              </a:rPr>
              <a:t> только трем лицам: </a:t>
            </a:r>
            <a:r>
              <a:rPr lang="ru-RU" b="1" dirty="0" smtClean="0">
                <a:latin typeface="Liberation Serif" pitchFamily="18" charset="0"/>
              </a:rPr>
              <a:t>родителю</a:t>
            </a:r>
            <a:r>
              <a:rPr lang="ru-RU" b="1" dirty="0">
                <a:latin typeface="Liberation Serif" pitchFamily="18" charset="0"/>
              </a:rPr>
              <a:t>, ребенку и педагогу-психологу. </a:t>
            </a:r>
          </a:p>
        </p:txBody>
      </p:sp>
    </p:spTree>
    <p:extLst>
      <p:ext uri="{BB962C8B-B14F-4D97-AF65-F5344CB8AC3E}">
        <p14:creationId xmlns:p14="http://schemas.microsoft.com/office/powerpoint/2010/main" xmlns="" val="106551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987552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Liberation Serif" pitchFamily="18" charset="0"/>
              </a:rPr>
              <a:t> 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Какие результаты будут получены Вами и вашим ребенком после проведения тестирования? </a:t>
            </a:r>
            <a:endParaRPr lang="ru-RU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Liberation Serif" pitchFamily="18" charset="0"/>
              </a:rPr>
              <a:t>Основной принцип при сообщении результатов: </a:t>
            </a:r>
            <a:endParaRPr lang="ru-RU" dirty="0" smtClean="0">
              <a:solidFill>
                <a:srgbClr val="FF0000"/>
              </a:solidFill>
              <a:latin typeface="Liberation Serif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Liberation Serif" pitchFamily="18" charset="0"/>
              </a:rPr>
              <a:t>«</a:t>
            </a:r>
            <a:r>
              <a:rPr lang="ru-RU" dirty="0">
                <a:solidFill>
                  <a:srgbClr val="FF0000"/>
                </a:solidFill>
                <a:latin typeface="Liberation Serif" pitchFamily="18" charset="0"/>
              </a:rPr>
              <a:t>не навреди!»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Liberation Serif" pitchFamily="18" charset="0"/>
              </a:rPr>
              <a:t>После теста, ребенок получает обратную связь в виде краткого описания  </a:t>
            </a:r>
            <a:r>
              <a:rPr lang="ru-RU" dirty="0" smtClean="0">
                <a:latin typeface="Liberation Serif" pitchFamily="18" charset="0"/>
              </a:rPr>
              <a:t>психологической </a:t>
            </a:r>
            <a:r>
              <a:rPr lang="ru-RU" dirty="0">
                <a:latin typeface="Liberation Serif" pitchFamily="18" charset="0"/>
              </a:rPr>
              <a:t>устойчивости в трудных жизненных ситуациях. 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Liberation Serif" pitchFamily="18" charset="0"/>
              </a:rPr>
              <a:t>Заключений о </a:t>
            </a:r>
            <a:r>
              <a:rPr lang="ru-RU" dirty="0" err="1">
                <a:latin typeface="Liberation Serif" pitchFamily="18" charset="0"/>
              </a:rPr>
              <a:t>наркопотреблении</a:t>
            </a:r>
            <a:r>
              <a:rPr lang="ru-RU" dirty="0">
                <a:latin typeface="Liberation Serif" pitchFamily="18" charset="0"/>
              </a:rPr>
              <a:t> или </a:t>
            </a:r>
            <a:r>
              <a:rPr lang="ru-RU" dirty="0" smtClean="0">
                <a:latin typeface="Liberation Serif" pitchFamily="18" charset="0"/>
              </a:rPr>
              <a:t>наркозависимости </a:t>
            </a:r>
            <a:r>
              <a:rPr lang="ru-RU" dirty="0">
                <a:latin typeface="Liberation Serif" pitchFamily="18" charset="0"/>
              </a:rPr>
              <a:t>не делается. 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Liberation Serif" pitchFamily="18" charset="0"/>
              </a:rPr>
              <a:t>При желании можно обратиться к педагогу-психологу за более подробными </a:t>
            </a:r>
            <a:r>
              <a:rPr lang="ru-RU" dirty="0" smtClean="0">
                <a:latin typeface="Liberation Serif" pitchFamily="18" charset="0"/>
              </a:rPr>
              <a:t>результатами </a:t>
            </a:r>
            <a:r>
              <a:rPr lang="ru-RU" dirty="0">
                <a:latin typeface="Liberation Serif" pitchFamily="18" charset="0"/>
              </a:rPr>
              <a:t>и разъяснениями. </a:t>
            </a:r>
          </a:p>
        </p:txBody>
      </p:sp>
    </p:spTree>
    <p:extLst>
      <p:ext uri="{BB962C8B-B14F-4D97-AF65-F5344CB8AC3E}">
        <p14:creationId xmlns:p14="http://schemas.microsoft.com/office/powerpoint/2010/main" xmlns="" val="65253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</p:spPr>
        <p:txBody>
          <a:bodyPr>
            <a:noAutofit/>
          </a:bodyPr>
          <a:lstStyle/>
          <a:p>
            <a:r>
              <a:rPr lang="ru-RU" sz="21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Могут ли результаты социально-психологического тестирования отрицательно повлиять на репутацию ребенка или осложнить его жизнь в дальнейшем?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 Методика  СПТ  не  выявляет  </a:t>
            </a:r>
            <a:r>
              <a:rPr lang="ru-RU" sz="2800" b="1" dirty="0" err="1">
                <a:solidFill>
                  <a:srgbClr val="000000"/>
                </a:solidFill>
                <a:latin typeface="Liberation Serif" pitchFamily="18" charset="0"/>
              </a:rPr>
              <a:t>наркопотребление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или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наркозависимость. В ней нет ни одного вопроса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об 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употреблении  наркотических  средств  и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психотропных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веществ. </a:t>
            </a:r>
            <a:endParaRPr lang="ru-RU" sz="2800" dirty="0" smtClean="0">
              <a:solidFill>
                <a:srgbClr val="000000"/>
              </a:solidFill>
              <a:latin typeface="Liberation Serif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Liberation Serif" pitchFamily="18" charset="0"/>
              </a:rPr>
              <a:t> </a:t>
            </a:r>
            <a:r>
              <a:rPr lang="ru-RU" b="1" dirty="0">
                <a:latin typeface="Liberation Serif" pitchFamily="18" charset="0"/>
              </a:rPr>
              <a:t>Методика является опросом мнений и не оценивает </a:t>
            </a:r>
            <a:r>
              <a:rPr lang="ru-RU" b="1" dirty="0" smtClean="0">
                <a:latin typeface="Liberation Serif" pitchFamily="18" charset="0"/>
              </a:rPr>
              <a:t>самих </a:t>
            </a:r>
            <a:r>
              <a:rPr lang="ru-RU" b="1" dirty="0">
                <a:latin typeface="Liberation Serif" pitchFamily="18" charset="0"/>
              </a:rPr>
              <a:t>детей!</a:t>
            </a:r>
            <a:r>
              <a:rPr lang="ru-RU" dirty="0">
                <a:latin typeface="Liberation Serif" pitchFamily="18" charset="0"/>
              </a:rPr>
              <a:t> Таким образом, оцениваются не дети, а </a:t>
            </a:r>
            <a:r>
              <a:rPr lang="ru-RU" dirty="0" smtClean="0">
                <a:latin typeface="Liberation Serif" pitchFamily="18" charset="0"/>
              </a:rPr>
              <a:t>социально-психологические  </a:t>
            </a:r>
            <a:r>
              <a:rPr lang="ru-RU" dirty="0">
                <a:latin typeface="Liberation Serif" pitchFamily="18" charset="0"/>
              </a:rPr>
              <a:t>условия,  в  которых  они </a:t>
            </a:r>
            <a:r>
              <a:rPr lang="ru-RU" dirty="0" smtClean="0">
                <a:latin typeface="Liberation Serif" pitchFamily="18" charset="0"/>
              </a:rPr>
              <a:t>находятся</a:t>
            </a:r>
            <a:r>
              <a:rPr lang="ru-RU" dirty="0">
                <a:latin typeface="Liberation Serif" pitchFamily="18" charset="0"/>
              </a:rPr>
              <a:t>. </a:t>
            </a:r>
            <a:endParaRPr lang="ru-RU" dirty="0" smtClean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667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7200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На основании чего делаются выводы в 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методике 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СПТ 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Методика  основана  на  представлении  о  непрерывности  и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единовременности 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совместного  воздействия  на  ребенка  </a:t>
            </a:r>
            <a:r>
              <a:rPr lang="ru-RU" sz="2400" b="1" dirty="0">
                <a:latin typeface="Liberation Serif" pitchFamily="18" charset="0"/>
                <a:cs typeface="Times New Roman" pitchFamily="18" charset="0"/>
              </a:rPr>
              <a:t>«факторов </a:t>
            </a:r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риска</a:t>
            </a:r>
            <a:r>
              <a:rPr lang="ru-RU" sz="2400" b="1" dirty="0">
                <a:latin typeface="Liberation Serif" pitchFamily="18" charset="0"/>
                <a:cs typeface="Times New Roman" pitchFamily="18" charset="0"/>
              </a:rPr>
              <a:t>»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latin typeface="Liberation Serif" pitchFamily="18" charset="0"/>
                <a:cs typeface="Times New Roman" pitchFamily="18" charset="0"/>
              </a:rPr>
              <a:t>«факторов защиты».  </a:t>
            </a:r>
          </a:p>
          <a:p>
            <a:pPr marL="0" indent="0">
              <a:buNone/>
            </a:pPr>
            <a:endParaRPr lang="ru-RU" sz="2400" dirty="0">
              <a:latin typeface="Liberation Serif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Если  «факторы  риска»  начинают  преобладать  над  «факторами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защиты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»  –  обучающемуся  необходимо  оказать 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психолого-педагогическую 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помощь  и  социальную  поддержку  и  предотвратить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таким 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образом  вовлечение  в  негативные  проявления,  в  том  числе </a:t>
            </a:r>
            <a:r>
              <a:rPr lang="ru-RU" sz="2400" dirty="0" err="1" smtClean="0">
                <a:latin typeface="Liberation Serif" pitchFamily="18" charset="0"/>
                <a:cs typeface="Times New Roman" pitchFamily="18" charset="0"/>
              </a:rPr>
              <a:t>наркопотребление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842</TotalTime>
  <Words>992</Words>
  <Application>Microsoft Office PowerPoint</Application>
  <PresentationFormat>Экран (4:3)</PresentationFormat>
  <Paragraphs>95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Официальная</vt:lpstr>
      <vt:lpstr>  Социально-психологическое тестирование  по единой методике</vt:lpstr>
      <vt:lpstr>Слайд 2</vt:lpstr>
      <vt:lpstr>Слайд 3</vt:lpstr>
      <vt:lpstr>Выявляет ли методика СПТ  наркопотребление или наркозависимость? </vt:lpstr>
      <vt:lpstr>Какие результаты тестирования станут известны в образовательной организации? </vt:lpstr>
      <vt:lpstr> В чем заключается конфиденциальность  проведения тестирования? </vt:lpstr>
      <vt:lpstr> Какие результаты будут получены Вами и вашим ребенком после проведения тестирования? </vt:lpstr>
      <vt:lpstr>Могут ли результаты социально-психологического тестирования отрицательно повлиять на репутацию ребенка или осложнить его жизнь в дальнейшем? </vt:lpstr>
      <vt:lpstr>На основании чего делаются выводы в методике СПТ ? </vt:lpstr>
      <vt:lpstr>Слайд 10</vt:lpstr>
      <vt:lpstr>Возраст наркоманов в России по официальной статистике</vt:lpstr>
      <vt:lpstr>Последствия употребления современных наркотиков</vt:lpstr>
      <vt:lpstr>Что такое «факторы риска»? </vt:lpstr>
      <vt:lpstr> Что такое «факторы защиты»? </vt:lpstr>
      <vt:lpstr>Психологически благополучный ребенок  (О.А. Карабанова)</vt:lpstr>
      <vt:lpstr>Как проходит тестирование</vt:lpstr>
      <vt:lpstr>Правила нахождения родителей на тестировании</vt:lpstr>
      <vt:lpstr>Что получит участник социально-психологического тестирования?</vt:lpstr>
      <vt:lpstr>Слайд 19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Социально-психологическое тестирование</dc:title>
  <dc:creator>Специалист</dc:creator>
  <cp:lastModifiedBy>Ольга</cp:lastModifiedBy>
  <cp:revision>43</cp:revision>
  <dcterms:created xsi:type="dcterms:W3CDTF">2019-09-20T06:39:24Z</dcterms:created>
  <dcterms:modified xsi:type="dcterms:W3CDTF">2019-10-16T11:08:54Z</dcterms:modified>
</cp:coreProperties>
</file>