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0" r:id="rId3"/>
    <p:sldId id="289" r:id="rId4"/>
    <p:sldId id="302" r:id="rId5"/>
    <p:sldId id="292" r:id="rId6"/>
    <p:sldId id="296" r:id="rId7"/>
    <p:sldId id="297" r:id="rId8"/>
    <p:sldId id="305" r:id="rId9"/>
    <p:sldId id="303" r:id="rId10"/>
    <p:sldId id="30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636912"/>
            <a:ext cx="7772400" cy="124302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Проект модели реализации ФГОС СОО в ОУ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4365104"/>
            <a:ext cx="8210240" cy="149542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Выступающий: 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Токмакова Галина Валерьевна,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заместитель директора по учебной работе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МКОУ АГО «Заринская СОШ»</a:t>
            </a:r>
          </a:p>
          <a:p>
            <a:pPr algn="l"/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143108" y="6072206"/>
            <a:ext cx="4929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п. Заря, 2020 г.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619672" y="260648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Муниципальное казенное общеобразовательное учреждение Ачитского городского округа </a:t>
            </a:r>
          </a:p>
          <a:p>
            <a:pPr algn="ctr"/>
            <a:r>
              <a:rPr lang="ru-RU" sz="2400" b="1" dirty="0"/>
              <a:t>«Заринская средняя общеобразовательная школа»</a:t>
            </a:r>
          </a:p>
        </p:txBody>
      </p:sp>
      <p:pic>
        <p:nvPicPr>
          <p:cNvPr id="11" name="Picture 5" descr="C:\Users\1\Desktop\img18.jpg"/>
          <p:cNvPicPr>
            <a:picLocks noChangeAspect="1" noChangeArrowheads="1"/>
          </p:cNvPicPr>
          <p:nvPr/>
        </p:nvPicPr>
        <p:blipFill>
          <a:blip r:embed="rId2" cstate="print"/>
          <a:srcRect l="5620" t="4723" b="810"/>
          <a:stretch>
            <a:fillRect/>
          </a:stretch>
        </p:blipFill>
        <p:spPr bwMode="auto">
          <a:xfrm>
            <a:off x="323528" y="260648"/>
            <a:ext cx="12001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6869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9532" y="692696"/>
            <a:ext cx="8424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Статистика – промежуточные результаты </a:t>
            </a:r>
          </a:p>
          <a:p>
            <a:pPr algn="ctr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(по состоянию на март 2020 г.)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876273"/>
              </p:ext>
            </p:extLst>
          </p:nvPr>
        </p:nvGraphicFramePr>
        <p:xfrm>
          <a:off x="539552" y="2071514"/>
          <a:ext cx="7920880" cy="2653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4896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Молодые специалисты </a:t>
                      </a:r>
                    </a:p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(до 35 лет)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Выпускники </a:t>
                      </a:r>
                    </a:p>
                    <a:p>
                      <a:pPr algn="ctr"/>
                      <a:r>
                        <a:rPr lang="ru-RU" sz="24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МКОУ АГО «Заринская СОШ»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466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педагогов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>
                          <a:latin typeface="Arial" pitchFamily="34" charset="0"/>
                          <a:cs typeface="Arial" pitchFamily="34" charset="0"/>
                        </a:rPr>
                        <a:t>6 педагогов</a:t>
                      </a:r>
                    </a:p>
                    <a:p>
                      <a:pPr algn="ctr"/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0782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Актуальность</a:t>
            </a:r>
            <a:endParaRPr lang="ru-RU" sz="3200" dirty="0"/>
          </a:p>
        </p:txBody>
      </p:sp>
      <p:sp>
        <p:nvSpPr>
          <p:cNvPr id="4" name="Овал 3"/>
          <p:cNvSpPr/>
          <p:nvPr/>
        </p:nvSpPr>
        <p:spPr>
          <a:xfrm>
            <a:off x="395536" y="2420888"/>
            <a:ext cx="2304256" cy="136815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Реализация ФГОС СОО </a:t>
            </a:r>
          </a:p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в ОУ</a:t>
            </a:r>
          </a:p>
        </p:txBody>
      </p:sp>
      <p:sp>
        <p:nvSpPr>
          <p:cNvPr id="9" name="Овал 8"/>
          <p:cNvSpPr/>
          <p:nvPr/>
        </p:nvSpPr>
        <p:spPr>
          <a:xfrm>
            <a:off x="3491880" y="2420888"/>
            <a:ext cx="2376264" cy="136815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Дефицит педагогических кадров</a:t>
            </a:r>
          </a:p>
        </p:txBody>
      </p:sp>
      <p:sp>
        <p:nvSpPr>
          <p:cNvPr id="11" name="Плюс 10"/>
          <p:cNvSpPr/>
          <p:nvPr/>
        </p:nvSpPr>
        <p:spPr>
          <a:xfrm>
            <a:off x="2915816" y="2924944"/>
            <a:ext cx="432048" cy="432048"/>
          </a:xfrm>
          <a:prstGeom prst="mathPlus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 12"/>
          <p:cNvSpPr/>
          <p:nvPr/>
        </p:nvSpPr>
        <p:spPr>
          <a:xfrm>
            <a:off x="6012160" y="2924944"/>
            <a:ext cx="360040" cy="360040"/>
          </a:xfrm>
          <a:prstGeom prst="mathEqual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588224" y="2132856"/>
            <a:ext cx="2376264" cy="158417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Изменения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деятельности ОУ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уровне СОО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5576" y="4509120"/>
            <a:ext cx="76328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Решение проблемы: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разработка и внедрение в деятельность ОУ модели реализации ФГОС СОО, </a:t>
            </a:r>
          </a:p>
          <a:p>
            <a:pPr algn="ctr"/>
            <a:r>
              <a:rPr lang="ru-RU" sz="2000" dirty="0">
                <a:latin typeface="Arial" pitchFamily="34" charset="0"/>
                <a:cs typeface="Arial" pitchFamily="34" charset="0"/>
              </a:rPr>
              <a:t>основанной на создании педагогических классов.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15616" y="2708920"/>
            <a:ext cx="7200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Arial" pitchFamily="34" charset="0"/>
                <a:cs typeface="Arial" pitchFamily="34" charset="0"/>
              </a:rPr>
              <a:t>Педагогический класс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–  форма организации образовательной деятельности на уровне СОО за счет введения и реализации в учебном плане курсов, дисциплин, модулей педагогической направленности. </a:t>
            </a: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9512" y="404664"/>
            <a:ext cx="8964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Основная идея модели реализации </a:t>
            </a:r>
          </a:p>
          <a:p>
            <a:pPr algn="ctr"/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ФГОС СОО, основанной на создании педагогических классов</a:t>
            </a:r>
          </a:p>
        </p:txBody>
      </p:sp>
    </p:spTree>
    <p:extLst>
      <p:ext uri="{BB962C8B-B14F-4D97-AF65-F5344CB8AC3E}">
        <p14:creationId xmlns:p14="http://schemas.microsoft.com/office/powerpoint/2010/main" val="2527147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260648"/>
            <a:ext cx="72728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latin typeface="Arial" pitchFamily="34" charset="0"/>
                <a:cs typeface="Arial" pitchFamily="34" charset="0"/>
              </a:rPr>
              <a:t>Обучение в педагогических классах включает: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-планирование и организация образовательной деятельности с учетом требований к «будущему педагогу»;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-профессиональная ориентация обучающихся на педагогическую деятельность;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-создание мотивационных условий для поступления в педагогические учреждения СПО и ВО. </a:t>
            </a:r>
          </a:p>
        </p:txBody>
      </p:sp>
      <p:pic>
        <p:nvPicPr>
          <p:cNvPr id="3" name="Picture 4" descr="https://assets.guidantfinancial.com/public/2015/04/Paper-Work.jpg?w=6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077072"/>
            <a:ext cx="2520280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260648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Структура учебного плана </a:t>
            </a:r>
          </a:p>
        </p:txBody>
      </p:sp>
      <p:sp>
        <p:nvSpPr>
          <p:cNvPr id="4" name="Овал 3"/>
          <p:cNvSpPr/>
          <p:nvPr/>
        </p:nvSpPr>
        <p:spPr>
          <a:xfrm>
            <a:off x="1403648" y="1196752"/>
            <a:ext cx="4104456" cy="1296144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835696" y="1412776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Arial" pitchFamily="34" charset="0"/>
                <a:cs typeface="Arial" pitchFamily="34" charset="0"/>
              </a:rPr>
              <a:t>Обязательные учебные предметы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619672" y="2708920"/>
            <a:ext cx="3672408" cy="1080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051720" y="2780928"/>
            <a:ext cx="30243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Элективные курсы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619672" y="3933056"/>
            <a:ext cx="3960440" cy="27363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2123728" y="4149080"/>
            <a:ext cx="28803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Arial" pitchFamily="34" charset="0"/>
                <a:cs typeface="Arial" pitchFamily="34" charset="0"/>
              </a:rPr>
              <a:t>Факультативные курсы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(реализация предметов педагогической направленности)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96136" y="1268760"/>
            <a:ext cx="30963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Профиль: </a:t>
            </a:r>
            <a:r>
              <a:rPr lang="ru-RU" sz="2800" u="sng" dirty="0">
                <a:latin typeface="Arial" pitchFamily="34" charset="0"/>
                <a:cs typeface="Arial" pitchFamily="34" charset="0"/>
              </a:rPr>
              <a:t>универсальный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, углубленное изучение русского языка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260648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Факультативные курсы педагогической направленности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55576" y="1556792"/>
          <a:ext cx="7920880" cy="4624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1691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 класс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11 класс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370">
                <a:tc>
                  <a:txBody>
                    <a:bodyPr/>
                    <a:lstStyle/>
                    <a:p>
                      <a:r>
                        <a:rPr lang="ru-RU" baseline="0" dirty="0"/>
                        <a:t> </a:t>
                      </a:r>
                      <a:r>
                        <a:rPr lang="ru-RU" sz="1800" baseline="0" dirty="0"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lang="ru-RU" sz="1800" b="1" i="1" baseline="0" dirty="0">
                          <a:latin typeface="Arial" pitchFamily="34" charset="0"/>
                          <a:cs typeface="Arial" pitchFamily="34" charset="0"/>
                        </a:rPr>
                        <a:t>«Возрастные особенности и гигиена», </a:t>
                      </a:r>
                    </a:p>
                    <a:p>
                      <a:r>
                        <a:rPr lang="ru-RU" sz="1800" baseline="0" dirty="0">
                          <a:latin typeface="Arial" pitchFamily="34" charset="0"/>
                          <a:cs typeface="Arial" pitchFamily="34" charset="0"/>
                        </a:rPr>
                        <a:t>1 час в неделю;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i="1" baseline="0" dirty="0">
                          <a:latin typeface="Arial" pitchFamily="34" charset="0"/>
                          <a:cs typeface="Arial" pitchFamily="34" charset="0"/>
                        </a:rPr>
                        <a:t>«Основы педагогики и психологии»,</a:t>
                      </a:r>
                      <a:r>
                        <a:rPr lang="ru-RU" sz="1800" baseline="0" dirty="0">
                          <a:latin typeface="Arial" pitchFamily="34" charset="0"/>
                          <a:cs typeface="Arial" pitchFamily="34" charset="0"/>
                        </a:rPr>
                        <a:t>1 час в неделю;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i="1" baseline="0" dirty="0">
                          <a:latin typeface="Arial" pitchFamily="34" charset="0"/>
                          <a:cs typeface="Arial" pitchFamily="34" charset="0"/>
                        </a:rPr>
                        <a:t>«Введение в педагогическую деятельность», </a:t>
                      </a:r>
                      <a:r>
                        <a:rPr lang="ru-RU" sz="1800" baseline="0" dirty="0">
                          <a:latin typeface="Arial" pitchFamily="34" charset="0"/>
                          <a:cs typeface="Arial" pitchFamily="34" charset="0"/>
                        </a:rPr>
                        <a:t>1 час в неделю;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i="1" baseline="0" dirty="0">
                          <a:latin typeface="Arial" pitchFamily="34" charset="0"/>
                          <a:cs typeface="Arial" pitchFamily="34" charset="0"/>
                        </a:rPr>
                        <a:t>«Психолого-педагогический практикум» </a:t>
                      </a:r>
                      <a:r>
                        <a:rPr lang="ru-RU" sz="1800" baseline="0" dirty="0">
                          <a:latin typeface="Arial" pitchFamily="34" charset="0"/>
                          <a:cs typeface="Arial" pitchFamily="34" charset="0"/>
                        </a:rPr>
                        <a:t>(модульный курс: психология, педагогика, логопедия), 1 час в неделю.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1800" b="1" i="1" baseline="0" dirty="0">
                          <a:latin typeface="Arial" pitchFamily="34" charset="0"/>
                          <a:cs typeface="Arial" pitchFamily="34" charset="0"/>
                        </a:rPr>
                        <a:t>«Основы педагогики и психологии»,</a:t>
                      </a:r>
                      <a:r>
                        <a:rPr lang="ru-RU" sz="1800" baseline="0" dirty="0">
                          <a:latin typeface="Arial" pitchFamily="34" charset="0"/>
                          <a:cs typeface="Arial" pitchFamily="34" charset="0"/>
                        </a:rPr>
                        <a:t>1 час в неделю;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i="1" baseline="0" dirty="0">
                          <a:latin typeface="Arial" pitchFamily="34" charset="0"/>
                          <a:cs typeface="Arial" pitchFamily="34" charset="0"/>
                        </a:rPr>
                        <a:t>«Введение в педагогическую деятельность», </a:t>
                      </a:r>
                      <a:r>
                        <a:rPr lang="ru-RU" sz="1800" baseline="0" dirty="0">
                          <a:latin typeface="Arial" pitchFamily="34" charset="0"/>
                          <a:cs typeface="Arial" pitchFamily="34" charset="0"/>
                        </a:rPr>
                        <a:t>1 час в неделю;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i="1" baseline="0" dirty="0">
                          <a:latin typeface="Arial" pitchFamily="34" charset="0"/>
                          <a:cs typeface="Arial" pitchFamily="34" charset="0"/>
                        </a:rPr>
                        <a:t>«Психолого-педагогический практикум» </a:t>
                      </a:r>
                      <a:r>
                        <a:rPr lang="ru-RU" sz="1800" baseline="0" dirty="0">
                          <a:latin typeface="Arial" pitchFamily="34" charset="0"/>
                          <a:cs typeface="Arial" pitchFamily="34" charset="0"/>
                        </a:rPr>
                        <a:t>(модульный курс: психология, педагогика, логопедия), 1 час в неделю.</a:t>
                      </a:r>
                    </a:p>
                    <a:p>
                      <a:endParaRPr lang="ru-RU" baseline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404664"/>
            <a:ext cx="81369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Сотрудничество с ОУ СПО и ВО педагогической направленности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331640" y="1628800"/>
          <a:ext cx="6192688" cy="1655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2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4029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ОУ СПО и ВО педагогической направленности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83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Педагогической</a:t>
                      </a:r>
                      <a:r>
                        <a:rPr lang="ru-RU" sz="1600" baseline="0" dirty="0">
                          <a:latin typeface="Arial" pitchFamily="34" charset="0"/>
                          <a:cs typeface="Arial" pitchFamily="34" charset="0"/>
                        </a:rPr>
                        <a:t> колледж г. Красноуфимск</a:t>
                      </a:r>
                    </a:p>
                    <a:p>
                      <a:pPr marL="342900" indent="-342900">
                        <a:buNone/>
                      </a:pP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301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r>
                        <a:rPr lang="ru-RU" sz="1600" baseline="0" dirty="0">
                          <a:latin typeface="Arial" pitchFamily="34" charset="0"/>
                          <a:cs typeface="Arial" pitchFamily="34" charset="0"/>
                        </a:rPr>
                        <a:t> УрГПУ, г. Екатеринбург 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Скругленный прямоугольник 7"/>
          <p:cNvSpPr/>
          <p:nvPr/>
        </p:nvSpPr>
        <p:spPr bwMode="auto">
          <a:xfrm>
            <a:off x="1403648" y="3573016"/>
            <a:ext cx="6048672" cy="23042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spc="50" normalizeH="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  <a:ea typeface="宋体" pitchFamily="2" charset="-122"/>
              </a:rPr>
              <a:t>Направления</a:t>
            </a:r>
            <a:r>
              <a:rPr kumimoji="0" lang="ru-RU" sz="2000" b="1" i="1" u="none" strike="noStrike" spc="50" normalizeH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  <a:ea typeface="宋体" pitchFamily="2" charset="-122"/>
              </a:rPr>
              <a:t> сотрудничества: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spc="5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  <a:ea typeface="宋体" pitchFamily="2" charset="-122"/>
              </a:rPr>
              <a:t>1.Проведение занятий</a:t>
            </a:r>
            <a:r>
              <a:rPr lang="ru-RU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  <a:ea typeface="宋体" pitchFamily="2" charset="-122"/>
              </a:rPr>
              <a:t>, мастер- классов преподавателями педагогических ОУ.</a:t>
            </a:r>
            <a:endParaRPr lang="ru-RU" sz="2000" b="1" spc="50" baseline="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" charset="0"/>
              <a:ea typeface="宋体" pitchFamily="2" charset="-122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spc="50" normalizeH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  <a:ea typeface="宋体" pitchFamily="2" charset="-122"/>
              </a:rPr>
              <a:t>2. Выезды в педагогические ОУ для проведения занятий на базе данных учреждений и практики.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spc="50" normalizeH="0" baseline="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4352" y="449511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Меры по преодолению рисков, связанных                     с реализацией модели ФГОС СОО 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(педагогический класс)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5963"/>
              </p:ext>
            </p:extLst>
          </p:nvPr>
        </p:nvGraphicFramePr>
        <p:xfrm>
          <a:off x="696380" y="1772816"/>
          <a:ext cx="7920880" cy="4624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1691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Риски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Пути преодоления рисков 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370">
                <a:tc>
                  <a:txBody>
                    <a:bodyPr/>
                    <a:lstStyle/>
                    <a:p>
                      <a:r>
                        <a:rPr lang="ru-RU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Отказ выпускников ОУ поступать в ВУЗы и СПО педагогической направленности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aseline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2400" baseline="0" dirty="0">
                          <a:latin typeface="Arial" pitchFamily="34" charset="0"/>
                          <a:cs typeface="Arial" pitchFamily="34" charset="0"/>
                        </a:rPr>
                        <a:t>Заключение целевых договоров с ВУЗами и  СПО педагогической направленности </a:t>
                      </a:r>
                    </a:p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5059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404664"/>
            <a:ext cx="784887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Планируемые результаты:</a:t>
            </a:r>
          </a:p>
          <a:p>
            <a:pPr algn="ctr"/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Реализация ФГОС СОО в ОУ.</a:t>
            </a:r>
          </a:p>
          <a:p>
            <a:pPr marL="342900" indent="-342900">
              <a:buAutoNum type="arabicPeriod"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Выбор профессиональной траектории выпускниками ОУ.</a:t>
            </a:r>
          </a:p>
          <a:p>
            <a:pPr marL="342900" indent="-342900">
              <a:buAutoNum type="arabicPeriod"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Создание мотивационных условий для поступления выпускниками ОУ педагогической направленности.</a:t>
            </a:r>
          </a:p>
          <a:p>
            <a:pPr marL="342900" indent="-342900">
              <a:buAutoNum type="arabicPeriod"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Возвращение выпускников в ОУ нашего населенного пункта, района.  </a:t>
            </a:r>
          </a:p>
          <a:p>
            <a:pPr marL="342900" indent="-342900"/>
            <a:r>
              <a:rPr lang="ru-RU" dirty="0"/>
              <a:t>  </a:t>
            </a:r>
          </a:p>
          <a:p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78579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</TotalTime>
  <Words>454</Words>
  <Application>Microsoft Office PowerPoint</Application>
  <PresentationFormat>Экран (4:3)</PresentationFormat>
  <Paragraphs>76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Проект модели реализации ФГОС СОО в ОУ </vt:lpstr>
      <vt:lpstr>Актуальность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Учебно-исследовательский проект   «Наличники - резные кружева» </dc:title>
  <dc:creator>Admin</dc:creator>
  <cp:lastModifiedBy>Завуч</cp:lastModifiedBy>
  <cp:revision>112</cp:revision>
  <dcterms:created xsi:type="dcterms:W3CDTF">2017-03-24T09:59:03Z</dcterms:created>
  <dcterms:modified xsi:type="dcterms:W3CDTF">2020-03-10T11:33:24Z</dcterms:modified>
</cp:coreProperties>
</file>