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0" r:id="rId3"/>
    <p:sldId id="291" r:id="rId4"/>
    <p:sldId id="296" r:id="rId5"/>
    <p:sldId id="271" r:id="rId6"/>
    <p:sldId id="270" r:id="rId7"/>
    <p:sldId id="278" r:id="rId8"/>
    <p:sldId id="272" r:id="rId9"/>
    <p:sldId id="297" r:id="rId10"/>
    <p:sldId id="286" r:id="rId11"/>
    <p:sldId id="285" r:id="rId12"/>
    <p:sldId id="292" r:id="rId13"/>
    <p:sldId id="295" r:id="rId14"/>
    <p:sldId id="293" r:id="rId15"/>
    <p:sldId id="294" r:id="rId16"/>
    <p:sldId id="284" r:id="rId17"/>
    <p:sldId id="298" r:id="rId18"/>
    <p:sldId id="263" r:id="rId19"/>
    <p:sldId id="261" r:id="rId20"/>
    <p:sldId id="299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8964" autoAdjust="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5692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5692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0ACF3C5E-49A0-4878-A749-85B0D933F7E3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335"/>
            <a:ext cx="2946247" cy="497290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9335"/>
            <a:ext cx="2946246" cy="497290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9F06D953-52A8-4744-8F13-0E4F54C8DE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76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5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8135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A7B17687-73E5-4251-B134-5E8DC43C8EDD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2" tIns="46086" rIns="92172" bIns="460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vert="horz" lIns="92172" tIns="46086" rIns="92172" bIns="4608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8134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60" cy="498134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EADC6AA2-F316-47CA-A63D-4D854ADDD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3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46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445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279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13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76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62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23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03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784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9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91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7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32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94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429" indent="-230429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165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429" indent="-230429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0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3676-2CB1-46F9-99C4-E3011AE2D36D}" type="datetime1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5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07AE-F273-4319-B501-05B681FEFC90}" type="datetime1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E4F8-2274-4E9A-96B4-22C4A9537401}" type="datetime1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8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7AC1-C368-4D9E-86AD-D0D1485C3EA1}" type="datetime1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3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9872-AFD7-434A-A0CD-768BFC941CF3}" type="datetime1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5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DEE6-FDE6-40C5-9C13-63D207BB8541}" type="datetime1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3287-135D-4847-8E35-769DF830EAF6}" type="datetime1">
              <a:rPr lang="ru-RU" smtClean="0"/>
              <a:pPr/>
              <a:t>09.09.2020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4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DCA8-3F7F-4BDF-AEEF-9969815769C0}" type="datetime1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35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53D3-B021-4029-B783-3D1ADB4BDA17}" type="datetime1">
              <a:rPr lang="ru-RU" smtClean="0"/>
              <a:pPr/>
              <a:t>09.09.2020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6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868B-7433-4693-8CAE-96FF244D6734}" type="datetime1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6A02-E680-4DCB-8FF4-46DB0121A5B7}" type="datetime1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90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02A1-3A2C-4F6C-9C97-040817BF748C}" type="datetime1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1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irro.ru/?cid=488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rro.ru/?cid=539" TargetMode="External"/><Relationship Id="rId5" Type="http://schemas.openxmlformats.org/officeDocument/2006/relationships/hyperlink" Target="https://www.irro.ru/?cid=408" TargetMode="External"/><Relationship Id="rId4" Type="http://schemas.openxmlformats.org/officeDocument/2006/relationships/hyperlink" Target="https://www.irro.ru/?id=484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o.v.smol@yandex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anay79.voronina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ro.ru/?cid=40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724" y="1688402"/>
            <a:ext cx="8560341" cy="3511685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Всероссийская олимпиада  школьников 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2020-2021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учебного года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 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Школьный этап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674" y="978831"/>
            <a:ext cx="633469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4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5336275"/>
            <a:ext cx="9144001" cy="1119609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7622" y="5390865"/>
            <a:ext cx="8502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О.В.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Сереженкова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Заведующий отделом организационно-методического сопровождения педагогов, работающих с одаренными детьми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083188" y="201304"/>
            <a:ext cx="1565415" cy="1447652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9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994" y="166097"/>
            <a:ext cx="1421102" cy="1517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20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880" y="0"/>
            <a:ext cx="8705850" cy="9620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Общие требования к проведению</a:t>
            </a:r>
            <a:b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школьного этапа олимпиады</a:t>
            </a:r>
            <a:r>
              <a:rPr lang="ru-RU" sz="3100" b="1" dirty="0" smtClean="0">
                <a:solidFill>
                  <a:srgbClr val="48365A"/>
                </a:solidFill>
              </a:rPr>
              <a:t/>
            </a:r>
            <a:br>
              <a:rPr lang="ru-RU" sz="3100" b="1" dirty="0" smtClean="0">
                <a:solidFill>
                  <a:srgbClr val="48365A"/>
                </a:solidFill>
              </a:rPr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951" y="1064525"/>
            <a:ext cx="8734425" cy="562287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Накануне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начала проведения школьного этапа Олимпиады оргкомитеты в образовательных организациях  на основании письменных заявлений обучающихся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формируют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каждому предмету олимпиады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списки  желающих принять участие в олимпиаде.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проведения письменных туров школьного этапа Олимпиады необходимо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подготовить аудитории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которых можно будет разместить ожидаемое количество участников. 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практических туров олимпиады по технологии, ОБЖ, физической культуре, а также компьютерного тура олимпиады по информатике осуществляется в специализированных кабинетах и  помещениях.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выполнения участниками письменных заданий школьного этапа Олимпиады (в том числе для черновых записей и чистовиков) необходимо подготовить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чистые листы формата А-4 или школьные тетради (листы из школьных тетрадей).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Каждый участник должен быть обеспечен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комплектом заданий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канцелярскими принадлежностями (бумагой, ручкой с синими или фиолетовыми чернилами). 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течение всего времени проведения олимпиады в аудиториях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должны присутствовать ассистенты,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в рекреациях –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дежурные лица.  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Ассистентами в аудиториях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должны быть учителя-предметники по профилю олимпиады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Задача ассистентов - провести инструктаж участников, обеспечить соблюдение правил проведения олимпиады, собрать у участников выполненные работы и передать их представителю оргкомитета. Ассистенты не должны отвечать на вопросы участников по содержанию олимпиадных заданий. 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Рассадку участников олимпиады в аудитории следует осуществлять таким образом, чтобы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исключить возможность списывания (по одному ученику за партой)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обеспечить самостоятельное выполнение олимпиадных заданий каждым школьником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6" name="Picture 9" descr="olimpiada1"/>
          <p:cNvPicPr>
            <a:picLocks noChangeAspect="1" noChangeArrowheads="1"/>
          </p:cNvPicPr>
          <p:nvPr/>
        </p:nvPicPr>
        <p:blipFill>
          <a:blip r:embed="rId2" cstate="print"/>
          <a:srcRect l="12500" r="10938"/>
          <a:stretch>
            <a:fillRect/>
          </a:stretch>
        </p:blipFill>
        <p:spPr bwMode="auto">
          <a:xfrm>
            <a:off x="7975126" y="171410"/>
            <a:ext cx="950128" cy="878652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7" name="Picture 2" descr="C:\Users\Михаил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955" y="176989"/>
            <a:ext cx="873457" cy="932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" y="400051"/>
            <a:ext cx="8562976" cy="94297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инструктаж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1457326"/>
            <a:ext cx="8420100" cy="5086350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rmAutofit lnSpcReduction="10000"/>
          </a:bodyPr>
          <a:lstStyle/>
          <a:p>
            <a:pPr algn="l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начала школьного этапа олимпиады </a:t>
            </a:r>
          </a:p>
          <a:p>
            <a:pPr algn="l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каждому общеобразовательному предмету представители организатора олимпиады проводят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инструктаж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участников олимпиады: </a:t>
            </a:r>
          </a:p>
          <a:p>
            <a:pPr algn="l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информируют: 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 продолжительности олимпиады; 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 порядке подачи апелляций (несогласии с</a:t>
            </a:r>
          </a:p>
          <a:p>
            <a:pPr algn="l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выставленными баллами); 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 случаях удаления с олимпиады; 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 времени и месте ознакомления с результатами</a:t>
            </a:r>
          </a:p>
          <a:p>
            <a:pPr algn="l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олимпиады.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860257" y="402772"/>
            <a:ext cx="950128" cy="878652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7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007" y="395785"/>
            <a:ext cx="911405" cy="972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" y="400051"/>
            <a:ext cx="8562976" cy="94297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нарушения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1457326"/>
            <a:ext cx="8420100" cy="5086350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indent="450850" algn="just">
              <a:spcBef>
                <a:spcPts val="0"/>
              </a:spcBef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 случае нарушения Порядка проведения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участники удаляются с олимпиады.</a:t>
            </a:r>
          </a:p>
          <a:p>
            <a:pPr indent="450850" algn="just">
              <a:spcBef>
                <a:spcPts val="0"/>
              </a:spcBef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Удаление фиксируется в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Акте об удалении за нарушение установленного порядка проведения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школьного этапа всероссийской олимпиады школьников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spcBef>
                <a:spcPts val="0"/>
              </a:spcBef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олимпиады, которые были удалены, лишаются права дальнейшего участия в олимпиаде по данному предмету в текущем году.</a:t>
            </a:r>
          </a:p>
          <a:p>
            <a:pPr algn="l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860257" y="402772"/>
            <a:ext cx="950128" cy="878652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7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007" y="395785"/>
            <a:ext cx="911405" cy="972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" y="400051"/>
            <a:ext cx="8562976" cy="94297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ЖЮРИ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1457326"/>
            <a:ext cx="8420100" cy="5086350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rmAutofit fontScale="55000" lnSpcReduction="20000"/>
          </a:bodyPr>
          <a:lstStyle/>
          <a:p>
            <a:pPr indent="450850" algn="just"/>
            <a:endParaRPr lang="ru-RU" sz="3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обеспечивает объективность результатов школьного этапа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обезличенную проверку работ по единым критериям и единой шкале оценивания, согласованность подходов к оцениванию, качество проверки, отсутствие ошибок оценивания,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перекрестной проверки; </a:t>
            </a:r>
          </a:p>
          <a:p>
            <a:pPr indent="450850"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 с участниками олимпиады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олимпиадных заданий и разбор их решений;</a:t>
            </a:r>
          </a:p>
          <a:p>
            <a:pPr indent="450850"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запросу участника олимпиады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выполненных олимпиадных заданий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показа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выполненных олимпиадных работ участниками соответствующего этапа олимпиады по каждому общеобразовательному предмету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жюри не вправе изменить баллы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выставленные при проверке олимпиадных заданий);</a:t>
            </a:r>
          </a:p>
          <a:p>
            <a:pPr indent="450850"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представляет результаты олимпиады ее участникам;</a:t>
            </a:r>
          </a:p>
          <a:p>
            <a:pPr indent="450850"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рассматривает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апелляции участников олимпиады с использованием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видеофиксации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удовлетворения апелляции количество ранее выставленных баллов может измениться как в сторону увеличения, так и в сторону уменьшения количества баллов);</a:t>
            </a:r>
          </a:p>
          <a:p>
            <a:pPr algn="l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860257" y="402772"/>
            <a:ext cx="950128" cy="878652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7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007" y="395785"/>
            <a:ext cx="911405" cy="972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" y="400051"/>
            <a:ext cx="8562976" cy="94297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апелляция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1678676"/>
            <a:ext cx="8420100" cy="4865000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rmAutofit fontScale="70000" lnSpcReduction="20000"/>
          </a:bodyPr>
          <a:lstStyle/>
          <a:p>
            <a:pPr algn="just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 случае нарушения порядка проведения олимпиады участник олимпиады имеет право подать апелляцию о нарушении установленного порядка проведения олимпиады. Апелляция о нарушении установленного порядка проведения подается до выхода из кабинета, в котором участник олимпиады выполнял задания.</a:t>
            </a:r>
          </a:p>
          <a:p>
            <a:pPr indent="450850" algn="just"/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ознакомления с предварительными результатами олимпиады участник может подать в письменной форме апелляцию о несогласии с выставленными баллами в жюри каждого этапа олимпиады. Участник олимпиады перед подачей апелляции вправе убедиться в том, что его работа проверена и оценена в соответствии с установленными критериями и методикой оценивания выполненных олимпиадных заданий.</a:t>
            </a:r>
          </a:p>
          <a:p>
            <a:pPr indent="450850" algn="just"/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Рассмотрение апелляционного заявления проводится с участием самого участника олимпиады. Во время апелляции должна осуществляется </a:t>
            </a:r>
            <a:r>
              <a:rPr lang="ru-RU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видеофиксация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процедуры.</a:t>
            </a:r>
          </a:p>
          <a:p>
            <a:pPr indent="450850" algn="l"/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участников имеют право присутствовать при рассмотрении апелляции без права голоса.</a:t>
            </a:r>
          </a:p>
          <a:p>
            <a:pPr algn="l"/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860257" y="402772"/>
            <a:ext cx="950128" cy="878652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7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007" y="395785"/>
            <a:ext cx="911405" cy="972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" y="400051"/>
            <a:ext cx="8562976" cy="94297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Отчетность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1678676"/>
            <a:ext cx="8420100" cy="4865000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just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РБДО – региональная база данных Олимпиады избавляет от трудоемкого заполнения форм отчетности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860257" y="402772"/>
            <a:ext cx="950128" cy="878652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7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007" y="395785"/>
            <a:ext cx="911405" cy="972985"/>
          </a:xfrm>
          <a:prstGeom prst="rect">
            <a:avLst/>
          </a:prstGeom>
          <a:noFill/>
        </p:spPr>
      </p:pic>
      <p:pic>
        <p:nvPicPr>
          <p:cNvPr id="8" name="Picture 2" descr="C:\Users\Михаил\Desktop\86zAEnZ4E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928802"/>
            <a:ext cx="2666625" cy="2079437"/>
          </a:xfrm>
          <a:prstGeom prst="rect">
            <a:avLst/>
          </a:prstGeom>
          <a:noFill/>
        </p:spPr>
      </p:pic>
      <p:pic>
        <p:nvPicPr>
          <p:cNvPr id="9" name="Picture 6" descr="https://blog.comfy.ua/wp-content/uploads/2018/08/noutbuki-kotoryie-mozhno-podarit-roditelyam-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5951" y="2008782"/>
            <a:ext cx="2736664" cy="2214538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4258101" y="26476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816" y="767543"/>
            <a:ext cx="8553876" cy="122502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Информирование участников и родительской общественности о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ВсОШ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577" y="2347414"/>
            <a:ext cx="8686800" cy="399879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endParaRPr lang="ru-RU" sz="3600" b="1" dirty="0" smtClean="0"/>
          </a:p>
          <a:p>
            <a:endParaRPr lang="ru-RU" dirty="0" smtClean="0"/>
          </a:p>
          <a:p>
            <a:pPr indent="531813"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 сайтов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общеобразовательных организаций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целью сбора информации о наличии и полноты заполнения раздела «Всероссийская олимпиада школьников»,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размещения протоколов школьного этапа олимпиады по каждому общеобразовательному предмету и рейтинговых списков участников, подведения итогов и поощрения победителей и призеров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656394" y="217716"/>
            <a:ext cx="1275683" cy="1179716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7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955" y="253526"/>
            <a:ext cx="1091821" cy="1165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816" y="767543"/>
            <a:ext cx="8553876" cy="122502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  Информирование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педагогической общественности о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ВсОШ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577" y="2347414"/>
            <a:ext cx="8686800" cy="399879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Сайт ИРО:</a:t>
            </a:r>
          </a:p>
          <a:p>
            <a:r>
              <a:rPr lang="en-US" dirty="0" smtClean="0">
                <a:hlinkClick r:id="rId3"/>
              </a:rPr>
              <a:t>https://www.irro.ru/?cid=488</a:t>
            </a:r>
            <a:r>
              <a:rPr lang="ru-RU" dirty="0" smtClean="0"/>
              <a:t> – РСОКО, </a:t>
            </a:r>
            <a:r>
              <a:rPr lang="ru-RU" b="1" dirty="0" smtClean="0"/>
              <a:t>Система выявления, поддержки и развития способностей и талантов у детей и молодёжи</a:t>
            </a:r>
          </a:p>
          <a:p>
            <a:r>
              <a:rPr lang="en-US" dirty="0" smtClean="0">
                <a:hlinkClick r:id="rId4"/>
              </a:rPr>
              <a:t>https://www.irro.ru/?id=4846</a:t>
            </a:r>
            <a:r>
              <a:rPr lang="ru-RU" dirty="0" smtClean="0"/>
              <a:t> – Всероссийские обучающие </a:t>
            </a:r>
            <a:r>
              <a:rPr lang="ru-RU" dirty="0" err="1" smtClean="0"/>
              <a:t>вебинары</a:t>
            </a:r>
            <a:r>
              <a:rPr lang="ru-RU" dirty="0" smtClean="0"/>
              <a:t> ЦПМК </a:t>
            </a:r>
          </a:p>
          <a:p>
            <a:r>
              <a:rPr lang="en-US" dirty="0" smtClean="0">
                <a:hlinkClick r:id="rId5"/>
              </a:rPr>
              <a:t>https://www.irro.ru/?cid=408</a:t>
            </a:r>
            <a:r>
              <a:rPr lang="ru-RU" dirty="0" smtClean="0"/>
              <a:t> – ОЛИМПИАДА</a:t>
            </a:r>
          </a:p>
          <a:p>
            <a:r>
              <a:rPr lang="en-US" dirty="0" smtClean="0">
                <a:hlinkClick r:id="rId6"/>
              </a:rPr>
              <a:t>https://www.irro.ru/?cid=539</a:t>
            </a:r>
            <a:r>
              <a:rPr lang="ru-RU" dirty="0" smtClean="0"/>
              <a:t> – МЕТОДИЧЕСКИЕ МАТЕРИАЛЫ, «Одаренные дети»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Picture 9" descr="olimpiada1"/>
          <p:cNvPicPr>
            <a:picLocks noChangeAspect="1" noChangeArrowheads="1"/>
          </p:cNvPicPr>
          <p:nvPr/>
        </p:nvPicPr>
        <p:blipFill>
          <a:blip r:embed="rId7" cstate="print"/>
          <a:srcRect l="12500" r="10938"/>
          <a:stretch>
            <a:fillRect/>
          </a:stretch>
        </p:blipFill>
        <p:spPr bwMode="auto">
          <a:xfrm>
            <a:off x="7656394" y="217716"/>
            <a:ext cx="1275683" cy="1179716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7" name="Picture 2" descr="C:\Users\Михаил\Desktop\image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2955" y="253526"/>
            <a:ext cx="1091821" cy="1165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92758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05494" y="3805660"/>
            <a:ext cx="633469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вопросы</a:t>
            </a:r>
            <a:endParaRPr lang="ru-RU" sz="9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18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753" y="725310"/>
            <a:ext cx="3262489" cy="32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149988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6200000">
            <a:off x="4922372" y="2307449"/>
            <a:ext cx="710164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500" dirty="0" smtClean="0">
                <a:solidFill>
                  <a:srgbClr val="E669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спасибо</a:t>
            </a:r>
            <a:endParaRPr lang="ru-RU" sz="11500" dirty="0">
              <a:solidFill>
                <a:srgbClr val="E669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19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" y="0"/>
            <a:ext cx="7533563" cy="66787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3000" b="1" dirty="0" smtClean="0"/>
              <a:t>              </a:t>
            </a:r>
          </a:p>
          <a:p>
            <a:pPr algn="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организационно-методического сопровождения педагогов, работающих с одаренными детьми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Контакты</a:t>
            </a:r>
          </a:p>
          <a:p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(343) 257 13 69</a:t>
            </a:r>
          </a:p>
          <a:p>
            <a:pPr fontAlgn="ctr"/>
            <a:r>
              <a:rPr lang="ru-RU" sz="3600" b="1" dirty="0" smtClean="0">
                <a:uFill>
                  <a:solidFill>
                    <a:srgbClr val="00B05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Заведующий отделом</a:t>
            </a:r>
          </a:p>
          <a:p>
            <a:pPr fontAlgn="ctr"/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Сереженкова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Ольга Вадимовна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o.v.smol@yandex.ru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</a:t>
            </a:r>
          </a:p>
          <a:p>
            <a:pPr font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Воронина Татьяна Владимировна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tanay79.voronina@yandex.ru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uFill>
                <a:solidFill>
                  <a:srgbClr val="00B050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5">
                  <a:lumMod val="75000"/>
                </a:schemeClr>
              </a:solidFill>
              <a:uFill>
                <a:solidFill>
                  <a:srgbClr val="00B050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990" y="1476375"/>
            <a:ext cx="8328754" cy="4977509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marL="273050" indent="354013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3050" indent="354013"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354013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молодежной политики Свердловской области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07.08.2020 № 614-Д «Об обеспечении организации и проведения всероссийской олимпиады школьников в Свердловской области в 2020/2021 учебном году»</a:t>
            </a:r>
          </a:p>
          <a:p>
            <a:pPr marL="273050" indent="354013"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354013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молодежной политики Свердловской области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от 01.09.2020 № 664-Д «Об организации и проведении школьного этапа всероссийской олимпиады школьников в Свердловской области в 2020/2021 учебном году»,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924" y="1507788"/>
            <a:ext cx="782197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Школьный этап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Нормативные документы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12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828" y="1352145"/>
            <a:ext cx="86902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endParaRPr lang="ru-RU" dirty="0" smtClean="0"/>
          </a:p>
          <a:p>
            <a:pPr marL="273050" indent="-273050"/>
            <a:r>
              <a:rPr lang="ru-RU" sz="2200" b="1" dirty="0" smtClean="0">
                <a:latin typeface="Bookman Old Style" pitchFamily="18" charset="0"/>
              </a:rPr>
              <a:t>      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проведения всероссийской олимпиады школьников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утвержденный приказом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России от 18.11.2013 № 1252 с изменениями от 17.03.2015 № 249, от 17.12.2015 № 1488 , </a:t>
            </a:r>
            <a:r>
              <a:rPr lang="ru-RU" sz="2000" dirty="0" smtClean="0"/>
              <a:t>от </a:t>
            </a:r>
            <a:r>
              <a:rPr lang="ru-RU" sz="2000" dirty="0" smtClean="0">
                <a:solidFill>
                  <a:srgbClr val="002060"/>
                </a:solidFill>
              </a:rPr>
              <a:t>17.11.2016 </a:t>
            </a:r>
          </a:p>
          <a:p>
            <a:pPr marL="273050" indent="-27305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№1435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(Разделы 1,2,3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73050" indent="-27305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/>
            <a:endParaRPr lang="ru-RU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662193" y="342901"/>
            <a:ext cx="926984" cy="857249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10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376" y="367318"/>
            <a:ext cx="777922" cy="830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79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365126"/>
            <a:ext cx="8610600" cy="6349999"/>
          </a:xfrm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Сбасибо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за  внимание!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Приглашаем  к  сотрудничеству!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" name="Picture 9" descr="olimpiada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500" r="10938"/>
          <a:stretch>
            <a:fillRect/>
          </a:stretch>
        </p:blipFill>
        <p:spPr bwMode="auto">
          <a:xfrm>
            <a:off x="2397578" y="1795223"/>
            <a:ext cx="3714751" cy="3237996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990" y="1476375"/>
            <a:ext cx="8328754" cy="4977509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5924" y="1507788"/>
            <a:ext cx="782197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Школьный этап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Нормативные документы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12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3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828" y="1255595"/>
            <a:ext cx="869024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endParaRPr lang="ru-RU" dirty="0" smtClean="0"/>
          </a:p>
          <a:p>
            <a:pPr marL="609600" indent="-609600"/>
            <a:r>
              <a:rPr lang="ru-RU" sz="2200" dirty="0" smtClean="0">
                <a:latin typeface="Bookman Old Style" pitchFamily="18" charset="0"/>
              </a:rPr>
              <a:t>      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Организационно-технологическая модель (регламент) проведения школьного этапа всероссийской олимпиады школьников в Свердловской области</a:t>
            </a:r>
          </a:p>
          <a:p>
            <a:pPr marL="609600" indent="-609600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(утверждена протоколом заседания регионального организационного комитета по организации и проведению </a:t>
            </a:r>
          </a:p>
          <a:p>
            <a:pPr marL="609600" indent="-609600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Свердловской области №1 от 20.08.2020)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endParaRPr lang="ru-RU" sz="2400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r>
              <a:rPr lang="ru-RU" sz="2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ЛОКАЛЬНО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организатора о проведении школьного этапа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 указанием конкретных сроков проведения)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о составе оргкомитета и жюри  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об итогах</a:t>
            </a:r>
          </a:p>
        </p:txBody>
      </p:sp>
      <p:pic>
        <p:nvPicPr>
          <p:cNvPr id="9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662193" y="342901"/>
            <a:ext cx="926984" cy="857249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10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433" y="323608"/>
            <a:ext cx="818865" cy="874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79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 txBox="1">
            <a:spLocks/>
          </p:cNvSpPr>
          <p:nvPr/>
        </p:nvSpPr>
        <p:spPr bwMode="auto">
          <a:xfrm>
            <a:off x="250824" y="163772"/>
            <a:ext cx="8562435" cy="11873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Школьный этап</a:t>
            </a:r>
          </a:p>
          <a:p>
            <a:pPr algn="ctr" eaLnBrk="0" hangingPunct="0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Олимпиады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20483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738946" y="4761055"/>
            <a:ext cx="1871662" cy="0"/>
          </a:xfrm>
          <a:prstGeom prst="line">
            <a:avLst/>
          </a:prstGeom>
          <a:noFill/>
          <a:ln w="28575" algn="ctr">
            <a:solidFill>
              <a:srgbClr val="F74747"/>
            </a:solidFill>
            <a:round/>
            <a:headEnd/>
            <a:tailEnd/>
          </a:ln>
        </p:spPr>
      </p:cxnSp>
      <p:cxnSp>
        <p:nvCxnSpPr>
          <p:cNvPr id="20484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2351300" y="6123414"/>
            <a:ext cx="5769118" cy="31726"/>
          </a:xfrm>
          <a:prstGeom prst="line">
            <a:avLst/>
          </a:prstGeom>
          <a:noFill/>
          <a:ln w="28575" algn="ctr">
            <a:solidFill>
              <a:srgbClr val="F74747"/>
            </a:solidFill>
            <a:round/>
            <a:headEnd/>
            <a:tailEnd/>
          </a:ln>
        </p:spPr>
      </p:cxnSp>
      <p:cxnSp>
        <p:nvCxnSpPr>
          <p:cNvPr id="20485" name="Прямая соединительная линия 12"/>
          <p:cNvCxnSpPr>
            <a:cxnSpLocks noChangeShapeType="1"/>
          </p:cNvCxnSpPr>
          <p:nvPr/>
        </p:nvCxnSpPr>
        <p:spPr bwMode="auto">
          <a:xfrm rot="16200000" flipH="1">
            <a:off x="691842" y="4002989"/>
            <a:ext cx="4611569" cy="17532"/>
          </a:xfrm>
          <a:prstGeom prst="line">
            <a:avLst/>
          </a:prstGeom>
          <a:noFill/>
          <a:ln w="28575" algn="ctr">
            <a:solidFill>
              <a:srgbClr val="F74747"/>
            </a:solidFill>
            <a:prstDash val="lgDash"/>
            <a:round/>
            <a:headEnd/>
            <a:tailEnd/>
          </a:ln>
        </p:spPr>
      </p:cxnSp>
      <p:cxnSp>
        <p:nvCxnSpPr>
          <p:cNvPr id="20486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4284663" y="2133600"/>
            <a:ext cx="0" cy="2474913"/>
          </a:xfrm>
          <a:prstGeom prst="line">
            <a:avLst/>
          </a:prstGeom>
          <a:noFill/>
          <a:ln w="28575" algn="ctr">
            <a:solidFill>
              <a:srgbClr val="F74747"/>
            </a:solidFill>
            <a:prstDash val="lgDash"/>
            <a:round/>
            <a:headEnd/>
            <a:tailEnd/>
          </a:ln>
        </p:spPr>
      </p:cxnSp>
      <p:cxnSp>
        <p:nvCxnSpPr>
          <p:cNvPr id="20487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4284663" y="4032250"/>
            <a:ext cx="2232025" cy="0"/>
          </a:xfrm>
          <a:prstGeom prst="line">
            <a:avLst/>
          </a:prstGeom>
          <a:noFill/>
          <a:ln w="28575" algn="ctr">
            <a:solidFill>
              <a:srgbClr val="F74747"/>
            </a:solidFill>
            <a:round/>
            <a:headEnd/>
            <a:tailEnd/>
          </a:ln>
        </p:spPr>
      </p:cxnSp>
      <p:cxnSp>
        <p:nvCxnSpPr>
          <p:cNvPr id="20488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6516688" y="2133600"/>
            <a:ext cx="0" cy="1898650"/>
          </a:xfrm>
          <a:prstGeom prst="line">
            <a:avLst/>
          </a:prstGeom>
          <a:noFill/>
          <a:ln w="28575" algn="ctr">
            <a:solidFill>
              <a:srgbClr val="F74747"/>
            </a:solidFill>
            <a:prstDash val="lgDash"/>
            <a:round/>
            <a:headEnd/>
            <a:tailEnd/>
          </a:ln>
        </p:spPr>
      </p:cxnSp>
      <p:cxnSp>
        <p:nvCxnSpPr>
          <p:cNvPr id="20489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6516688" y="3455988"/>
            <a:ext cx="2447925" cy="0"/>
          </a:xfrm>
          <a:prstGeom prst="line">
            <a:avLst/>
          </a:prstGeom>
          <a:noFill/>
          <a:ln w="28575" algn="ctr">
            <a:solidFill>
              <a:srgbClr val="F74747"/>
            </a:solidFill>
            <a:round/>
            <a:headEnd/>
            <a:tailEnd/>
          </a:ln>
        </p:spPr>
      </p:cxnSp>
      <p:sp>
        <p:nvSpPr>
          <p:cNvPr id="14" name="TextBox 13"/>
          <p:cNvSpPr txBox="1"/>
          <p:nvPr/>
        </p:nvSpPr>
        <p:spPr>
          <a:xfrm>
            <a:off x="793538" y="4983566"/>
            <a:ext cx="1897062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ШКОЛЬНЫЙ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21.09-30.10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6367" y="4117501"/>
            <a:ext cx="1727233" cy="461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4-11 </a:t>
            </a:r>
            <a:r>
              <a:rPr lang="ru-RU" sz="2400" b="1" dirty="0" err="1">
                <a:solidFill>
                  <a:srgbClr val="002060"/>
                </a:solidFill>
                <a:latin typeface="Bookman Old Style" pitchFamily="18" charset="0"/>
              </a:rPr>
              <a:t>кл</a:t>
            </a: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0498" name="TextBox 37"/>
          <p:cNvSpPr txBox="1">
            <a:spLocks noChangeArrowheads="1"/>
          </p:cNvSpPr>
          <p:nvPr/>
        </p:nvSpPr>
        <p:spPr bwMode="auto">
          <a:xfrm>
            <a:off x="820833" y="1857588"/>
            <a:ext cx="1763712" cy="400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Школа</a:t>
            </a:r>
          </a:p>
        </p:txBody>
      </p:sp>
      <p:pic>
        <p:nvPicPr>
          <p:cNvPr id="23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529372" y="177421"/>
            <a:ext cx="1254429" cy="116006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29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307" y="163340"/>
            <a:ext cx="1132765" cy="120930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193575" y="1883391"/>
            <a:ext cx="5527343" cy="40010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 местах проведения олимпиады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вправе присутствовать представитель организатора, оргкомитета и жюри школьного этапа олимпиады (далее – жюри), должностные лица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МОиМП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СО, Фонда «Золотое сечение», ГАОУ ДПО СО «Института развития образования», а также граждане, аккредитованные в качестве общественных наблюдателей в порядке, установленном Приказом Министерства образования и науки РФ от 28 июня 2013 г. N 491.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6" y="286603"/>
            <a:ext cx="8696324" cy="128274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Документы, сопровождающие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проведение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школьного этапа олимпиады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9" y="1665027"/>
            <a:ext cx="8677275" cy="491674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0000"/>
              </a:lnSpc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1400" b="1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00000"/>
              </a:lnSpc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о Порядке проведения школьного этапа всероссийской олимпиады школьников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директора ОО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 утверждении оргкомитета школьного этапа, состава жюри по каждому предмету (в приказе определяются конкретные сроки и место проведения олимпиады по предметам, состав жюри).</a:t>
            </a:r>
          </a:p>
          <a:p>
            <a:pPr algn="just">
              <a:lnSpc>
                <a:spcPct val="100000"/>
              </a:lnSpc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Протоколы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заседания оргкомитета школьного этапа.</a:t>
            </a:r>
          </a:p>
          <a:p>
            <a:pPr algn="just">
              <a:lnSpc>
                <a:spcPct val="100000"/>
              </a:lnSpc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Протоколы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школьного этапа олимпиады по предмету.</a:t>
            </a:r>
          </a:p>
          <a:p>
            <a:pPr algn="just">
              <a:lnSpc>
                <a:spcPct val="100000"/>
              </a:lnSpc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Бланки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заявлений на апелляцию.</a:t>
            </a:r>
          </a:p>
          <a:p>
            <a:pPr algn="just">
              <a:lnSpc>
                <a:spcPct val="100000"/>
              </a:lnSpc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директора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образовательного учреждения об утверждении списка победителей и призеров школьного этапа олимпиады.</a:t>
            </a:r>
          </a:p>
          <a:p>
            <a:pPr algn="just">
              <a:lnSpc>
                <a:spcPct val="100000"/>
              </a:lnSpc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Папка с заявлениями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родителей о согласии на сбор, хранение и передачу персональных данных своего несовершеннолетнего ребенка с указанием ознакомления с Порядком проведения всероссийской олимпиады школьников.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8096184" y="272955"/>
            <a:ext cx="1047816" cy="968991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7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729" y="286169"/>
            <a:ext cx="968991" cy="1034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65126"/>
            <a:ext cx="8553450" cy="107314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Согласие  родителей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6225" y="1657350"/>
            <a:ext cx="8562975" cy="49911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 I п. 14 </a:t>
            </a:r>
          </a:p>
          <a:p>
            <a:pPr algn="just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(законный представитель) обучающегося, заявившего о своем участии в олимпиаде,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письменной форме подтверждает ознакомление с порядком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делается не менее чем за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рабочих дней до начала школьного этапа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Одновременно он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представляет согласие на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сбор, хранение, использование, распространение (передачу) и публикацию персональных данных ребенка, а также его олимпиадной работы (в т. ч. в Интернете).</a:t>
            </a:r>
          </a:p>
          <a:p>
            <a:pPr algn="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Заявления родителей хранятся </a:t>
            </a:r>
            <a:r>
              <a:rPr lang="ru-RU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до   </a:t>
            </a:r>
            <a:r>
              <a:rPr lang="ru-RU" sz="39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июня 2021 года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688029" y="381000"/>
            <a:ext cx="1132120" cy="1028699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6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602" y="381704"/>
            <a:ext cx="968991" cy="1034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90500"/>
            <a:ext cx="8743950" cy="126981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95250" indent="-95250" algn="ctr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Пакет рабочих документов,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необходимых</a:t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для организации школьного этапа </a:t>
            </a:r>
            <a:r>
              <a:rPr lang="ru-RU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ВсОШ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7650" y="1569493"/>
            <a:ext cx="8724900" cy="50694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342900" indent="-342900" algn="just">
              <a:buNone/>
              <a:defRPr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 организации школьного этапа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муниципалитете.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 заявления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родителей (законных попечителей) об участии учащегося в школьном этапе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обработку персональных данных, на публикацию олимпиадных работ.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участников олимпиады.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 участника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предметной олимпиады (лист регистрации с индивидуальным кодом и листы ответа).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протокола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жюри.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Образец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участников.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 заявления на подачу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апелляции.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Протокол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итогам апелляции.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для отчета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итогам школьного этапа.</a:t>
            </a:r>
          </a:p>
          <a:p>
            <a:pPr marL="342900" indent="-342900" algn="just">
              <a:buFontTx/>
              <a:buChar char="-"/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31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  рекомендации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 отдельным общеобразовательным  предметам.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Picture 2" descr="C:\Users\Михаил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659" y="204284"/>
            <a:ext cx="968991" cy="1034462"/>
          </a:xfrm>
          <a:prstGeom prst="rect">
            <a:avLst/>
          </a:prstGeom>
          <a:noFill/>
        </p:spPr>
      </p:pic>
      <p:pic>
        <p:nvPicPr>
          <p:cNvPr id="8" name="Picture 9" descr="olimpiada1"/>
          <p:cNvPicPr>
            <a:picLocks noChangeAspect="1" noChangeArrowheads="1"/>
          </p:cNvPicPr>
          <p:nvPr/>
        </p:nvPicPr>
        <p:blipFill>
          <a:blip r:embed="rId4" cstate="print"/>
          <a:srcRect l="12500" r="10938"/>
          <a:stretch>
            <a:fillRect/>
          </a:stretch>
        </p:blipFill>
        <p:spPr bwMode="auto">
          <a:xfrm>
            <a:off x="7928958" y="191068"/>
            <a:ext cx="1037621" cy="942833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86" y="365126"/>
            <a:ext cx="8730343" cy="105001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Требования к организации и проведению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школьного этапа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ВсОШ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  2020-2021учебном году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65026"/>
            <a:ext cx="8741230" cy="496437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531813" algn="just">
              <a:spcBef>
                <a:spcPts val="0"/>
              </a:spcBef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школьном этапе Олимпиады на добровольной основе принимают индивидуальное участие обучающиеся 4-11 классов.</a:t>
            </a:r>
          </a:p>
          <a:p>
            <a:pPr marL="0" indent="531813" algn="just">
              <a:spcBef>
                <a:spcPts val="0"/>
              </a:spcBef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школьного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этапа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Олимпиады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вправе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выполнять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олимпиадные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разработанные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старших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классов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отношению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проходят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531813" algn="just">
              <a:spcBef>
                <a:spcPts val="0"/>
              </a:spcBef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Школьный этап олимпиады проводится по разработанным муниципальными предметно-методическими комиссиями олимпиады требованиям к организации и проведению школьного этапа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олимпиадыи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заданиям, основанным на содержании образовательных программ начального общего, основного общего и среднего общего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образованияуглубленного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уровня и соответствующей направленности (профиля) для 4-11классов (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далее-олимпиадные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задания), в соответствии с рекомендациями ЦПМК (г.Москва).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Picture 9" descr="olimpiada1"/>
          <p:cNvPicPr>
            <a:picLocks noChangeAspect="1" noChangeArrowheads="1"/>
          </p:cNvPicPr>
          <p:nvPr/>
        </p:nvPicPr>
        <p:blipFill>
          <a:blip r:embed="rId3" cstate="print"/>
          <a:srcRect l="12500" r="10938"/>
          <a:stretch>
            <a:fillRect/>
          </a:stretch>
        </p:blipFill>
        <p:spPr bwMode="auto">
          <a:xfrm>
            <a:off x="7905750" y="457201"/>
            <a:ext cx="950128" cy="878652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6" name="Picture 2" descr="C:\Users\Михаил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841" y="436296"/>
            <a:ext cx="873457" cy="932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86" y="365126"/>
            <a:ext cx="8730343" cy="105001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Требования к организации и проведению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школьного этапа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ВсОШ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  2020-2021учебном году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65026"/>
            <a:ext cx="8741230" cy="496437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Всероссийские обучающие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ЦПМК для членов предметно-методических комиссий школьного и муниципального этапов  - с 7 по 11 сентября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подготовки педагогов к школьному и муниципальному этапам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с 14 по 18 сентября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latin typeface="Times New Roman" pitchFamily="18" charset="0"/>
                <a:cs typeface="Times New Roman" pitchFamily="18" charset="0"/>
                <a:hlinkClick r:id="rId3"/>
              </a:rPr>
              <a:t>https://www.irro.ru/?cid=408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latin typeface="Times New Roman" pitchFamily="18" charset="0"/>
                <a:cs typeface="Times New Roman" pitchFamily="18" charset="0"/>
              </a:rPr>
              <a:t>сайт ИРО (раздел «ОЛИМПИАДА»)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9" descr="olimpiada1"/>
          <p:cNvPicPr>
            <a:picLocks noChangeAspect="1" noChangeArrowheads="1"/>
          </p:cNvPicPr>
          <p:nvPr/>
        </p:nvPicPr>
        <p:blipFill>
          <a:blip r:embed="rId4" cstate="print"/>
          <a:srcRect l="12500" r="10938"/>
          <a:stretch>
            <a:fillRect/>
          </a:stretch>
        </p:blipFill>
        <p:spPr bwMode="auto">
          <a:xfrm>
            <a:off x="7905750" y="457201"/>
            <a:ext cx="950128" cy="878652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6" name="Picture 2" descr="C:\Users\Михаил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841" y="436296"/>
            <a:ext cx="873457" cy="932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1288</TotalTime>
  <Words>1066</Words>
  <Application>Microsoft Office PowerPoint</Application>
  <PresentationFormat>Экран (4:3)</PresentationFormat>
  <Paragraphs>184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Bookman Old Style</vt:lpstr>
      <vt:lpstr>Calibri</vt:lpstr>
      <vt:lpstr>Calibri Light</vt:lpstr>
      <vt:lpstr>Century Gothic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Документы, сопровождающие  проведение  школьного этапа олимпиады</vt:lpstr>
      <vt:lpstr>Согласие  родителей</vt:lpstr>
      <vt:lpstr>Пакет рабочих документов, необходимых для организации школьного этапа ВсОШ </vt:lpstr>
      <vt:lpstr>Требования к организации и проведению  школьного этапа ВсОШ  в  2020-2021учебном году</vt:lpstr>
      <vt:lpstr>Требования к организации и проведению  школьного этапа ВсОШ  в  2020-2021учебном году</vt:lpstr>
      <vt:lpstr> Общие требования к проведению  школьного этапа олимпиады </vt:lpstr>
      <vt:lpstr> инструктаж</vt:lpstr>
      <vt:lpstr> нарушения</vt:lpstr>
      <vt:lpstr> ЖЮРИ</vt:lpstr>
      <vt:lpstr> апелляция</vt:lpstr>
      <vt:lpstr> Отчетность</vt:lpstr>
      <vt:lpstr>   Информирование участников и родительской общественности о ВсОШ</vt:lpstr>
      <vt:lpstr>   Информирование  педагогической общественности о ВсОШ</vt:lpstr>
      <vt:lpstr>Презентация PowerPoint</vt:lpstr>
      <vt:lpstr>Презентация PowerPoint</vt:lpstr>
      <vt:lpstr>Сбасибо   за  внимание!       Приглашаем  к  сотрудничеству!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База Шарташская</dc:creator>
  <cp:lastModifiedBy>Сереженкова Ольга Вадимовна</cp:lastModifiedBy>
  <cp:revision>172</cp:revision>
  <cp:lastPrinted>2020-09-09T03:54:00Z</cp:lastPrinted>
  <dcterms:created xsi:type="dcterms:W3CDTF">2014-09-10T04:53:24Z</dcterms:created>
  <dcterms:modified xsi:type="dcterms:W3CDTF">2020-09-09T04:00:45Z</dcterms:modified>
</cp:coreProperties>
</file>